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87" r:id="rId3"/>
    <p:sldId id="290" r:id="rId4"/>
    <p:sldId id="288" r:id="rId5"/>
    <p:sldId id="291" r:id="rId6"/>
    <p:sldId id="328" r:id="rId7"/>
    <p:sldId id="301" r:id="rId8"/>
    <p:sldId id="297" r:id="rId9"/>
    <p:sldId id="329" r:id="rId10"/>
    <p:sldId id="296" r:id="rId11"/>
    <p:sldId id="338" r:id="rId12"/>
    <p:sldId id="327" r:id="rId13"/>
    <p:sldId id="334" r:id="rId14"/>
    <p:sldId id="335" r:id="rId15"/>
    <p:sldId id="337" r:id="rId16"/>
    <p:sldId id="336" r:id="rId17"/>
    <p:sldId id="339"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60"/>
  </p:normalViewPr>
  <p:slideViewPr>
    <p:cSldViewPr>
      <p:cViewPr varScale="1">
        <p:scale>
          <a:sx n="88" d="100"/>
          <a:sy n="88" d="100"/>
        </p:scale>
        <p:origin x="570"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CE7FE-4D8E-4598-B8A0-1F08721C88B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sl-SI"/>
        </a:p>
      </dgm:t>
    </dgm:pt>
    <dgm:pt modelId="{B808A682-BD32-47CE-A0A5-8DFE5719C273}">
      <dgm:prSet phldrT="[Text]"/>
      <dgm:spPr/>
      <dgm:t>
        <a:bodyPr/>
        <a:lstStyle/>
        <a:p>
          <a:r>
            <a:rPr lang="sl-SI" dirty="0" smtClean="0"/>
            <a:t>Ljudje</a:t>
          </a:r>
          <a:endParaRPr lang="sl-SI" dirty="0"/>
        </a:p>
      </dgm:t>
    </dgm:pt>
    <dgm:pt modelId="{19CCC3CC-E6B3-4278-AFF0-9F8332B29B0A}" type="parTrans" cxnId="{D139762D-B8E3-4AD5-9A23-E0F260BA2260}">
      <dgm:prSet/>
      <dgm:spPr/>
      <dgm:t>
        <a:bodyPr/>
        <a:lstStyle/>
        <a:p>
          <a:endParaRPr lang="sl-SI"/>
        </a:p>
      </dgm:t>
    </dgm:pt>
    <dgm:pt modelId="{BB85E2DE-F305-4DD5-BC91-5C676E0A2769}" type="sibTrans" cxnId="{D139762D-B8E3-4AD5-9A23-E0F260BA2260}">
      <dgm:prSet/>
      <dgm:spPr/>
      <dgm:t>
        <a:bodyPr/>
        <a:lstStyle/>
        <a:p>
          <a:endParaRPr lang="sl-SI"/>
        </a:p>
      </dgm:t>
    </dgm:pt>
    <dgm:pt modelId="{5A29FA8D-B1FD-4007-982D-B7C179C48889}">
      <dgm:prSet phldrT="[Text]"/>
      <dgm:spPr/>
      <dgm:t>
        <a:bodyPr/>
        <a:lstStyle/>
        <a:p>
          <a:r>
            <a:rPr lang="sl-SI" dirty="0" smtClean="0"/>
            <a:t>Procesi</a:t>
          </a:r>
          <a:endParaRPr lang="sl-SI" dirty="0"/>
        </a:p>
      </dgm:t>
    </dgm:pt>
    <dgm:pt modelId="{A88E39AD-98C9-4E66-9CC6-5E327E44BBE3}" type="parTrans" cxnId="{C6EFC89D-BBE2-4189-BBDD-A9D7A2242AE7}">
      <dgm:prSet/>
      <dgm:spPr/>
      <dgm:t>
        <a:bodyPr/>
        <a:lstStyle/>
        <a:p>
          <a:endParaRPr lang="sl-SI"/>
        </a:p>
      </dgm:t>
    </dgm:pt>
    <dgm:pt modelId="{28014D80-73D6-4CAD-97FA-495F5FA81156}" type="sibTrans" cxnId="{C6EFC89D-BBE2-4189-BBDD-A9D7A2242AE7}">
      <dgm:prSet/>
      <dgm:spPr/>
      <dgm:t>
        <a:bodyPr/>
        <a:lstStyle/>
        <a:p>
          <a:endParaRPr lang="sl-SI"/>
        </a:p>
      </dgm:t>
    </dgm:pt>
    <dgm:pt modelId="{5D1C0C53-D62E-4EBC-AFE7-4E094560C12A}">
      <dgm:prSet phldrT="[Text]" custT="1"/>
      <dgm:spPr/>
      <dgm:t>
        <a:bodyPr/>
        <a:lstStyle/>
        <a:p>
          <a:r>
            <a:rPr lang="sl-SI" sz="1200" dirty="0" smtClean="0"/>
            <a:t>Tehnologija</a:t>
          </a:r>
          <a:endParaRPr lang="sl-SI" sz="1200" dirty="0"/>
        </a:p>
      </dgm:t>
    </dgm:pt>
    <dgm:pt modelId="{23DEF03D-1CE0-4CD2-B5E5-934DC8413DD3}" type="parTrans" cxnId="{84A47E77-7068-431C-B9F5-22CCB23A0788}">
      <dgm:prSet/>
      <dgm:spPr/>
      <dgm:t>
        <a:bodyPr/>
        <a:lstStyle/>
        <a:p>
          <a:endParaRPr lang="sl-SI"/>
        </a:p>
      </dgm:t>
    </dgm:pt>
    <dgm:pt modelId="{0A0008C6-B931-4B9A-B234-9BD8D70D9DA1}" type="sibTrans" cxnId="{84A47E77-7068-431C-B9F5-22CCB23A0788}">
      <dgm:prSet/>
      <dgm:spPr/>
      <dgm:t>
        <a:bodyPr/>
        <a:lstStyle/>
        <a:p>
          <a:endParaRPr lang="sl-SI"/>
        </a:p>
      </dgm:t>
    </dgm:pt>
    <dgm:pt modelId="{A218BE5B-A26D-4A79-AFD1-FA23E4DEF882}">
      <dgm:prSet phldrT="[Text]"/>
      <dgm:spPr/>
      <dgm:t>
        <a:bodyPr/>
        <a:lstStyle/>
        <a:p>
          <a:r>
            <a:rPr lang="sl-SI" dirty="0" smtClean="0"/>
            <a:t>Uspešno podjetje</a:t>
          </a:r>
          <a:endParaRPr lang="sl-SI" dirty="0"/>
        </a:p>
      </dgm:t>
    </dgm:pt>
    <dgm:pt modelId="{B3E46DED-B21D-4E65-8CC2-F3369F0F5B5B}" type="parTrans" cxnId="{BBF3AB15-9143-4D16-8C7F-91347BD5854D}">
      <dgm:prSet/>
      <dgm:spPr/>
      <dgm:t>
        <a:bodyPr/>
        <a:lstStyle/>
        <a:p>
          <a:endParaRPr lang="sl-SI"/>
        </a:p>
      </dgm:t>
    </dgm:pt>
    <dgm:pt modelId="{11F18135-FE1E-408C-811A-839E209AA035}" type="sibTrans" cxnId="{BBF3AB15-9143-4D16-8C7F-91347BD5854D}">
      <dgm:prSet/>
      <dgm:spPr/>
      <dgm:t>
        <a:bodyPr/>
        <a:lstStyle/>
        <a:p>
          <a:endParaRPr lang="sl-SI"/>
        </a:p>
      </dgm:t>
    </dgm:pt>
    <dgm:pt modelId="{93CCE5C5-16D6-4AE5-9907-E476B19B5D14}" type="pres">
      <dgm:prSet presAssocID="{A7ECE7FE-4D8E-4598-B8A0-1F08721C88BF}" presName="Name0" presStyleCnt="0">
        <dgm:presLayoutVars>
          <dgm:chMax val="4"/>
          <dgm:resizeHandles val="exact"/>
        </dgm:presLayoutVars>
      </dgm:prSet>
      <dgm:spPr/>
      <dgm:t>
        <a:bodyPr/>
        <a:lstStyle/>
        <a:p>
          <a:endParaRPr lang="sl-SI"/>
        </a:p>
      </dgm:t>
    </dgm:pt>
    <dgm:pt modelId="{ADE38F7B-7142-42F1-BA57-EEB5387BF842}" type="pres">
      <dgm:prSet presAssocID="{A7ECE7FE-4D8E-4598-B8A0-1F08721C88BF}" presName="ellipse" presStyleLbl="trBgShp" presStyleIdx="0" presStyleCnt="1"/>
      <dgm:spPr/>
    </dgm:pt>
    <dgm:pt modelId="{97A35CC2-0FEF-43D1-8BEF-EC4090910C66}" type="pres">
      <dgm:prSet presAssocID="{A7ECE7FE-4D8E-4598-B8A0-1F08721C88BF}" presName="arrow1" presStyleLbl="fgShp" presStyleIdx="0" presStyleCnt="1"/>
      <dgm:spPr/>
    </dgm:pt>
    <dgm:pt modelId="{02A28656-5605-4598-B315-A3D1945897DE}" type="pres">
      <dgm:prSet presAssocID="{A7ECE7FE-4D8E-4598-B8A0-1F08721C88BF}" presName="rectangle" presStyleLbl="revTx" presStyleIdx="0" presStyleCnt="1">
        <dgm:presLayoutVars>
          <dgm:bulletEnabled val="1"/>
        </dgm:presLayoutVars>
      </dgm:prSet>
      <dgm:spPr/>
      <dgm:t>
        <a:bodyPr/>
        <a:lstStyle/>
        <a:p>
          <a:endParaRPr lang="sl-SI"/>
        </a:p>
      </dgm:t>
    </dgm:pt>
    <dgm:pt modelId="{06C84C0B-C60B-4F96-99F1-33CF0082EDBE}" type="pres">
      <dgm:prSet presAssocID="{5A29FA8D-B1FD-4007-982D-B7C179C48889}" presName="item1" presStyleLbl="node1" presStyleIdx="0" presStyleCnt="3">
        <dgm:presLayoutVars>
          <dgm:bulletEnabled val="1"/>
        </dgm:presLayoutVars>
      </dgm:prSet>
      <dgm:spPr/>
      <dgm:t>
        <a:bodyPr/>
        <a:lstStyle/>
        <a:p>
          <a:endParaRPr lang="sl-SI"/>
        </a:p>
      </dgm:t>
    </dgm:pt>
    <dgm:pt modelId="{06781BD0-3D54-4BA6-8B26-0C4A83D25114}" type="pres">
      <dgm:prSet presAssocID="{5D1C0C53-D62E-4EBC-AFE7-4E094560C12A}" presName="item2" presStyleLbl="node1" presStyleIdx="1" presStyleCnt="3" custLinFactNeighborX="-92" custLinFactNeighborY="-14474">
        <dgm:presLayoutVars>
          <dgm:bulletEnabled val="1"/>
        </dgm:presLayoutVars>
      </dgm:prSet>
      <dgm:spPr/>
      <dgm:t>
        <a:bodyPr/>
        <a:lstStyle/>
        <a:p>
          <a:endParaRPr lang="sl-SI"/>
        </a:p>
      </dgm:t>
    </dgm:pt>
    <dgm:pt modelId="{8BAE4239-A305-4BBF-AFE9-034A9B2B214A}" type="pres">
      <dgm:prSet presAssocID="{A218BE5B-A26D-4A79-AFD1-FA23E4DEF882}" presName="item3" presStyleLbl="node1" presStyleIdx="2" presStyleCnt="3" custLinFactNeighborX="42792" custLinFactNeighborY="-16311">
        <dgm:presLayoutVars>
          <dgm:bulletEnabled val="1"/>
        </dgm:presLayoutVars>
      </dgm:prSet>
      <dgm:spPr/>
      <dgm:t>
        <a:bodyPr/>
        <a:lstStyle/>
        <a:p>
          <a:endParaRPr lang="sl-SI"/>
        </a:p>
      </dgm:t>
    </dgm:pt>
    <dgm:pt modelId="{EBEC5119-7046-4590-A5A1-C0EA1733598A}" type="pres">
      <dgm:prSet presAssocID="{A7ECE7FE-4D8E-4598-B8A0-1F08721C88BF}" presName="funnel" presStyleLbl="trAlignAcc1" presStyleIdx="0" presStyleCnt="1" custLinFactNeighborX="989" custLinFactNeighborY="776"/>
      <dgm:spPr/>
    </dgm:pt>
  </dgm:ptLst>
  <dgm:cxnLst>
    <dgm:cxn modelId="{339ECECF-D1D9-4F72-9081-F3B5397DE9C5}" type="presOf" srcId="{A218BE5B-A26D-4A79-AFD1-FA23E4DEF882}" destId="{02A28656-5605-4598-B315-A3D1945897DE}" srcOrd="0" destOrd="0" presId="urn:microsoft.com/office/officeart/2005/8/layout/funnel1"/>
    <dgm:cxn modelId="{8C922215-DF81-4D67-BA07-C030B8AE5042}" type="presOf" srcId="{5A29FA8D-B1FD-4007-982D-B7C179C48889}" destId="{06781BD0-3D54-4BA6-8B26-0C4A83D25114}" srcOrd="0" destOrd="0" presId="urn:microsoft.com/office/officeart/2005/8/layout/funnel1"/>
    <dgm:cxn modelId="{C1E81F2E-C7E7-4899-86F0-93714CADEB29}" type="presOf" srcId="{5D1C0C53-D62E-4EBC-AFE7-4E094560C12A}" destId="{06C84C0B-C60B-4F96-99F1-33CF0082EDBE}" srcOrd="0" destOrd="0" presId="urn:microsoft.com/office/officeart/2005/8/layout/funnel1"/>
    <dgm:cxn modelId="{F014BE9B-3580-4F69-B3D5-1876D90BA9D6}" type="presOf" srcId="{A7ECE7FE-4D8E-4598-B8A0-1F08721C88BF}" destId="{93CCE5C5-16D6-4AE5-9907-E476B19B5D14}" srcOrd="0" destOrd="0" presId="urn:microsoft.com/office/officeart/2005/8/layout/funnel1"/>
    <dgm:cxn modelId="{D139762D-B8E3-4AD5-9A23-E0F260BA2260}" srcId="{A7ECE7FE-4D8E-4598-B8A0-1F08721C88BF}" destId="{B808A682-BD32-47CE-A0A5-8DFE5719C273}" srcOrd="0" destOrd="0" parTransId="{19CCC3CC-E6B3-4278-AFF0-9F8332B29B0A}" sibTransId="{BB85E2DE-F305-4DD5-BC91-5C676E0A2769}"/>
    <dgm:cxn modelId="{C6EFC89D-BBE2-4189-BBDD-A9D7A2242AE7}" srcId="{A7ECE7FE-4D8E-4598-B8A0-1F08721C88BF}" destId="{5A29FA8D-B1FD-4007-982D-B7C179C48889}" srcOrd="1" destOrd="0" parTransId="{A88E39AD-98C9-4E66-9CC6-5E327E44BBE3}" sibTransId="{28014D80-73D6-4CAD-97FA-495F5FA81156}"/>
    <dgm:cxn modelId="{BBF3AB15-9143-4D16-8C7F-91347BD5854D}" srcId="{A7ECE7FE-4D8E-4598-B8A0-1F08721C88BF}" destId="{A218BE5B-A26D-4A79-AFD1-FA23E4DEF882}" srcOrd="3" destOrd="0" parTransId="{B3E46DED-B21D-4E65-8CC2-F3369F0F5B5B}" sibTransId="{11F18135-FE1E-408C-811A-839E209AA035}"/>
    <dgm:cxn modelId="{84A47E77-7068-431C-B9F5-22CCB23A0788}" srcId="{A7ECE7FE-4D8E-4598-B8A0-1F08721C88BF}" destId="{5D1C0C53-D62E-4EBC-AFE7-4E094560C12A}" srcOrd="2" destOrd="0" parTransId="{23DEF03D-1CE0-4CD2-B5E5-934DC8413DD3}" sibTransId="{0A0008C6-B931-4B9A-B234-9BD8D70D9DA1}"/>
    <dgm:cxn modelId="{16ED45B5-5C79-48D8-A32C-719E5B7FEC1E}" type="presOf" srcId="{B808A682-BD32-47CE-A0A5-8DFE5719C273}" destId="{8BAE4239-A305-4BBF-AFE9-034A9B2B214A}" srcOrd="0" destOrd="0" presId="urn:microsoft.com/office/officeart/2005/8/layout/funnel1"/>
    <dgm:cxn modelId="{84799385-A942-424E-9411-F295F8673F9E}" type="presParOf" srcId="{93CCE5C5-16D6-4AE5-9907-E476B19B5D14}" destId="{ADE38F7B-7142-42F1-BA57-EEB5387BF842}" srcOrd="0" destOrd="0" presId="urn:microsoft.com/office/officeart/2005/8/layout/funnel1"/>
    <dgm:cxn modelId="{83C85C00-4C83-47E0-94B5-30D150CDE575}" type="presParOf" srcId="{93CCE5C5-16D6-4AE5-9907-E476B19B5D14}" destId="{97A35CC2-0FEF-43D1-8BEF-EC4090910C66}" srcOrd="1" destOrd="0" presId="urn:microsoft.com/office/officeart/2005/8/layout/funnel1"/>
    <dgm:cxn modelId="{18A5E65E-89EF-4E29-B4D9-B5096585217A}" type="presParOf" srcId="{93CCE5C5-16D6-4AE5-9907-E476B19B5D14}" destId="{02A28656-5605-4598-B315-A3D1945897DE}" srcOrd="2" destOrd="0" presId="urn:microsoft.com/office/officeart/2005/8/layout/funnel1"/>
    <dgm:cxn modelId="{D03DC329-0800-459D-8017-6846B74A06CC}" type="presParOf" srcId="{93CCE5C5-16D6-4AE5-9907-E476B19B5D14}" destId="{06C84C0B-C60B-4F96-99F1-33CF0082EDBE}" srcOrd="3" destOrd="0" presId="urn:microsoft.com/office/officeart/2005/8/layout/funnel1"/>
    <dgm:cxn modelId="{EC98C33A-7C15-4EEA-9C30-57DC0FB10F8D}" type="presParOf" srcId="{93CCE5C5-16D6-4AE5-9907-E476B19B5D14}" destId="{06781BD0-3D54-4BA6-8B26-0C4A83D25114}" srcOrd="4" destOrd="0" presId="urn:microsoft.com/office/officeart/2005/8/layout/funnel1"/>
    <dgm:cxn modelId="{0ED490EB-C780-448E-9D3B-0C845E7BB429}" type="presParOf" srcId="{93CCE5C5-16D6-4AE5-9907-E476B19B5D14}" destId="{8BAE4239-A305-4BBF-AFE9-034A9B2B214A}" srcOrd="5" destOrd="0" presId="urn:microsoft.com/office/officeart/2005/8/layout/funnel1"/>
    <dgm:cxn modelId="{3A684F05-8C01-4C2D-8D3F-9FD7EB8B7007}" type="presParOf" srcId="{93CCE5C5-16D6-4AE5-9907-E476B19B5D14}" destId="{EBEC5119-7046-4590-A5A1-C0EA1733598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38F7B-7142-42F1-BA57-EEB5387BF842}">
      <dsp:nvSpPr>
        <dsp:cNvPr id="0" name=""/>
        <dsp:cNvSpPr/>
      </dsp:nvSpPr>
      <dsp:spPr>
        <a:xfrm>
          <a:off x="1737928" y="129237"/>
          <a:ext cx="2564860" cy="8907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35CC2-0FEF-43D1-8BEF-EC4090910C66}">
      <dsp:nvSpPr>
        <dsp:cNvPr id="0" name=""/>
        <dsp:cNvSpPr/>
      </dsp:nvSpPr>
      <dsp:spPr>
        <a:xfrm>
          <a:off x="2775802" y="2310362"/>
          <a:ext cx="497065" cy="318122"/>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28656-5605-4598-B315-A3D1945897DE}">
      <dsp:nvSpPr>
        <dsp:cNvPr id="0" name=""/>
        <dsp:cNvSpPr/>
      </dsp:nvSpPr>
      <dsp:spPr>
        <a:xfrm>
          <a:off x="1831377" y="2564860"/>
          <a:ext cx="2385916" cy="596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sl-SI" sz="1900" kern="1200" dirty="0" smtClean="0"/>
            <a:t>Uspešno podjetje</a:t>
          </a:r>
          <a:endParaRPr lang="sl-SI" sz="1900" kern="1200" dirty="0"/>
        </a:p>
      </dsp:txBody>
      <dsp:txXfrm>
        <a:off x="1831377" y="2564860"/>
        <a:ext cx="2385916" cy="596479"/>
      </dsp:txXfrm>
    </dsp:sp>
    <dsp:sp modelId="{06C84C0B-C60B-4F96-99F1-33CF0082EDBE}">
      <dsp:nvSpPr>
        <dsp:cNvPr id="0" name=""/>
        <dsp:cNvSpPr/>
      </dsp:nvSpPr>
      <dsp:spPr>
        <a:xfrm>
          <a:off x="2670424" y="1088773"/>
          <a:ext cx="894718" cy="8947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l-SI" sz="1200" kern="1200" dirty="0" smtClean="0"/>
            <a:t>Tehnologija</a:t>
          </a:r>
          <a:endParaRPr lang="sl-SI" sz="1200" kern="1200" dirty="0"/>
        </a:p>
      </dsp:txBody>
      <dsp:txXfrm>
        <a:off x="2801452" y="1219801"/>
        <a:ext cx="632662" cy="632662"/>
      </dsp:txXfrm>
    </dsp:sp>
    <dsp:sp modelId="{06781BD0-3D54-4BA6-8B26-0C4A83D25114}">
      <dsp:nvSpPr>
        <dsp:cNvPr id="0" name=""/>
        <dsp:cNvSpPr/>
      </dsp:nvSpPr>
      <dsp:spPr>
        <a:xfrm>
          <a:off x="2029380" y="288033"/>
          <a:ext cx="894718" cy="8947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l-SI" sz="1300" kern="1200" dirty="0" smtClean="0"/>
            <a:t>Procesi</a:t>
          </a:r>
          <a:endParaRPr lang="sl-SI" sz="1300" kern="1200" dirty="0"/>
        </a:p>
      </dsp:txBody>
      <dsp:txXfrm>
        <a:off x="2160408" y="419061"/>
        <a:ext cx="632662" cy="632662"/>
      </dsp:txXfrm>
    </dsp:sp>
    <dsp:sp modelId="{8BAE4239-A305-4BBF-AFE9-034A9B2B214A}">
      <dsp:nvSpPr>
        <dsp:cNvPr id="0" name=""/>
        <dsp:cNvSpPr/>
      </dsp:nvSpPr>
      <dsp:spPr>
        <a:xfrm>
          <a:off x="3327672" y="55274"/>
          <a:ext cx="894718" cy="8947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l-SI" sz="1300" kern="1200" dirty="0" smtClean="0"/>
            <a:t>Ljudje</a:t>
          </a:r>
          <a:endParaRPr lang="sl-SI" sz="1300" kern="1200" dirty="0"/>
        </a:p>
      </dsp:txBody>
      <dsp:txXfrm>
        <a:off x="3458700" y="186302"/>
        <a:ext cx="632662" cy="632662"/>
      </dsp:txXfrm>
    </dsp:sp>
    <dsp:sp modelId="{EBEC5119-7046-4590-A5A1-C0EA1733598A}">
      <dsp:nvSpPr>
        <dsp:cNvPr id="0" name=""/>
        <dsp:cNvSpPr/>
      </dsp:nvSpPr>
      <dsp:spPr>
        <a:xfrm>
          <a:off x="1660080" y="37163"/>
          <a:ext cx="2783569" cy="222685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8/23/2017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8/23/2017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8/23/2017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8/23/2017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8/23/2017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8/23/2017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8/23/2017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8/23/2017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8/23/2017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8/23/2017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8/23/2017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8/23/2017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8/23/2017</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tjaz.roblek@um.si"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UOUCx_AWC9c&amp;feature=youtu.be"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hyperlink" Target="https://ocw.mit.edu/courses/aeronautics-and-astronautics/16-660j-introduction-to-lean-six-sigma-methods-january-iap-201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12767" y="5445224"/>
            <a:ext cx="4942285" cy="859813"/>
          </a:xfrm>
        </p:spPr>
        <p:txBody>
          <a:bodyPr/>
          <a:lstStyle/>
          <a:p>
            <a:r>
              <a:rPr lang="sl-SI" sz="1600" dirty="0" smtClean="0"/>
              <a:t>dr. Matjaž Roblek</a:t>
            </a:r>
          </a:p>
          <a:p>
            <a:r>
              <a:rPr lang="sl-SI" sz="1200" dirty="0"/>
              <a:t>d</a:t>
            </a:r>
            <a:r>
              <a:rPr lang="sl-SI" sz="1200" dirty="0" smtClean="0"/>
              <a:t>ocent za področje inženiring poslovnih in delovnih sistemov</a:t>
            </a:r>
          </a:p>
          <a:p>
            <a:r>
              <a:rPr lang="sl-SI" sz="1200" dirty="0" smtClean="0">
                <a:hlinkClick r:id="rId2"/>
              </a:rPr>
              <a:t>matjaz.roblek@um.si</a:t>
            </a:r>
            <a:endParaRPr lang="sl-SI" sz="1200" dirty="0"/>
          </a:p>
          <a:p>
            <a:endParaRPr lang="sl-SI" sz="1200" dirty="0" smtClean="0"/>
          </a:p>
        </p:txBody>
      </p:sp>
      <p:sp>
        <p:nvSpPr>
          <p:cNvPr id="4" name="Subtitle 2"/>
          <p:cNvSpPr txBox="1">
            <a:spLocks/>
          </p:cNvSpPr>
          <p:nvPr/>
        </p:nvSpPr>
        <p:spPr>
          <a:xfrm>
            <a:off x="-15406" y="6676356"/>
            <a:ext cx="1844078" cy="335632"/>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r>
              <a:rPr lang="sl-SI" dirty="0" smtClean="0">
                <a:solidFill>
                  <a:schemeClr val="tx1">
                    <a:lumMod val="20000"/>
                    <a:lumOff val="80000"/>
                  </a:schemeClr>
                </a:solidFill>
              </a:rPr>
              <a:t>dr.M.Roblek, 2014</a:t>
            </a:r>
            <a:endParaRPr lang="en-US" sz="1600" dirty="0" smtClean="0">
              <a:solidFill>
                <a:schemeClr val="tx1">
                  <a:lumMod val="20000"/>
                  <a:lumOff val="80000"/>
                </a:schemeClr>
              </a:solidFill>
            </a:endParaRPr>
          </a:p>
        </p:txBody>
      </p:sp>
      <p:sp>
        <p:nvSpPr>
          <p:cNvPr id="6" name="Title 5"/>
          <p:cNvSpPr>
            <a:spLocks noGrp="1"/>
          </p:cNvSpPr>
          <p:nvPr>
            <p:ph type="ctrTitle"/>
          </p:nvPr>
        </p:nvSpPr>
        <p:spPr>
          <a:xfrm>
            <a:off x="1125860" y="2780928"/>
            <a:ext cx="10729192" cy="2117746"/>
          </a:xfrm>
        </p:spPr>
        <p:txBody>
          <a:bodyPr>
            <a:normAutofit/>
          </a:bodyPr>
          <a:lstStyle/>
          <a:p>
            <a:r>
              <a:rPr lang="sl-SI" b="1" dirty="0" err="1" smtClean="0"/>
              <a:t>ŠtudijSKI</a:t>
            </a:r>
            <a:r>
              <a:rPr lang="sl-SI" b="1" dirty="0" smtClean="0"/>
              <a:t> PROGRAM 1 in 2 stopnje </a:t>
            </a:r>
            <a:br>
              <a:rPr lang="sl-SI" b="1" dirty="0" smtClean="0"/>
            </a:br>
            <a:r>
              <a:rPr lang="sl-SI" b="1" dirty="0" smtClean="0">
                <a:solidFill>
                  <a:srgbClr val="FF0000"/>
                </a:solidFill>
                <a:effectLst>
                  <a:outerShdw blurRad="38100" dist="38100" dir="2700000" algn="tl">
                    <a:srgbClr val="000000">
                      <a:alpha val="43137"/>
                    </a:srgbClr>
                  </a:outerShdw>
                </a:effectLst>
              </a:rPr>
              <a:t>INŽENIRING POSLOVNIH SISTEMOV</a:t>
            </a:r>
            <a:r>
              <a:rPr lang="sl-SI" b="1" dirty="0" smtClean="0">
                <a:effectLst>
                  <a:outerShdw blurRad="38100" dist="38100" dir="2700000" algn="tl">
                    <a:srgbClr val="000000">
                      <a:alpha val="43137"/>
                    </a:srgbClr>
                  </a:outerShdw>
                </a:effectLst>
              </a:rPr>
              <a:t/>
            </a:r>
            <a:br>
              <a:rPr lang="sl-SI" b="1" dirty="0" smtClean="0">
                <a:effectLst>
                  <a:outerShdw blurRad="38100" dist="38100" dir="2700000" algn="tl">
                    <a:srgbClr val="000000">
                      <a:alpha val="43137"/>
                    </a:srgbClr>
                  </a:outerShdw>
                </a:effectLst>
              </a:rPr>
            </a:br>
            <a:r>
              <a:rPr lang="sl-SI" sz="2800" dirty="0" smtClean="0">
                <a:solidFill>
                  <a:schemeClr val="bg1">
                    <a:lumMod val="50000"/>
                  </a:schemeClr>
                </a:solidFill>
                <a:effectLst>
                  <a:outerShdw blurRad="38100" dist="38100" dir="2700000" algn="tl">
                    <a:srgbClr val="000000">
                      <a:alpha val="43137"/>
                    </a:srgbClr>
                  </a:outerShdw>
                </a:effectLst>
              </a:rPr>
              <a:t>KAJ ŠTUDIRAM IN KAKO POTEKA ŠTUDIJ</a:t>
            </a:r>
            <a:endParaRPr lang="sl-SI" sz="2800" dirty="0">
              <a:solidFill>
                <a:schemeClr val="bg1">
                  <a:lumMod val="50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stretch>
            <a:fillRect/>
          </a:stretch>
        </p:blipFill>
        <p:spPr>
          <a:xfrm>
            <a:off x="-31264" y="-15048"/>
            <a:ext cx="4744844" cy="2568135"/>
          </a:xfrm>
          <a:prstGeom prst="rect">
            <a:avLst/>
          </a:prstGeom>
        </p:spPr>
      </p:pic>
      <p:pic>
        <p:nvPicPr>
          <p:cNvPr id="5" name="Picture 4"/>
          <p:cNvPicPr>
            <a:picLocks noChangeAspect="1"/>
          </p:cNvPicPr>
          <p:nvPr/>
        </p:nvPicPr>
        <p:blipFill>
          <a:blip r:embed="rId4"/>
          <a:stretch>
            <a:fillRect/>
          </a:stretch>
        </p:blipFill>
        <p:spPr>
          <a:xfrm>
            <a:off x="2230246" y="-1"/>
            <a:ext cx="2483025" cy="2553087"/>
          </a:xfrm>
          <a:prstGeom prst="rect">
            <a:avLst/>
          </a:prstGeom>
        </p:spPr>
      </p:pic>
    </p:spTree>
    <p:extLst>
      <p:ext uri="{BB962C8B-B14F-4D97-AF65-F5344CB8AC3E}">
        <p14:creationId xmlns:p14="http://schemas.microsoft.com/office/powerpoint/2010/main" val="40964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85900" y="3645024"/>
            <a:ext cx="8889641" cy="820756"/>
          </a:xfrm>
          <a:solidFill>
            <a:schemeClr val="bg1"/>
          </a:solidFill>
        </p:spPr>
        <p:txBody>
          <a:bodyPr>
            <a:normAutofit fontScale="90000"/>
          </a:bodyPr>
          <a:lstStyle/>
          <a:p>
            <a:r>
              <a:rPr lang="sl-SI" b="1" dirty="0" smtClean="0">
                <a:effectLst>
                  <a:outerShdw blurRad="38100" dist="38100" dir="2700000" algn="tl">
                    <a:srgbClr val="000000">
                      <a:alpha val="43137"/>
                    </a:srgbClr>
                  </a:outerShdw>
                </a:effectLst>
              </a:rPr>
              <a:t>KAKO POTEKA ŠTUDIJ</a:t>
            </a:r>
            <a:br>
              <a:rPr lang="sl-SI" b="1" dirty="0" smtClean="0">
                <a:effectLst>
                  <a:outerShdw blurRad="38100" dist="38100" dir="2700000" algn="tl">
                    <a:srgbClr val="000000">
                      <a:alpha val="43137"/>
                    </a:srgbClr>
                  </a:outerShdw>
                </a:effectLst>
              </a:rPr>
            </a:br>
            <a:r>
              <a:rPr lang="sl-SI" b="1" dirty="0" smtClean="0">
                <a:effectLst>
                  <a:outerShdw blurRad="38100" dist="38100" dir="2700000" algn="tl">
                    <a:srgbClr val="000000">
                      <a:alpha val="43137"/>
                    </a:srgbClr>
                  </a:outerShdw>
                </a:effectLst>
              </a:rPr>
              <a:t>na programu</a:t>
            </a:r>
            <a:br>
              <a:rPr lang="sl-SI" b="1" dirty="0" smtClean="0">
                <a:effectLst>
                  <a:outerShdw blurRad="38100" dist="38100" dir="2700000" algn="tl">
                    <a:srgbClr val="000000">
                      <a:alpha val="43137"/>
                    </a:srgbClr>
                  </a:outerShdw>
                </a:effectLst>
              </a:rPr>
            </a:br>
            <a:r>
              <a:rPr lang="sl-SI" b="1" dirty="0" smtClean="0">
                <a:solidFill>
                  <a:srgbClr val="FF0000"/>
                </a:solidFill>
                <a:effectLst>
                  <a:outerShdw blurRad="38100" dist="38100" dir="2700000" algn="tl">
                    <a:srgbClr val="000000">
                      <a:alpha val="43137"/>
                    </a:srgbClr>
                  </a:outerShdw>
                </a:effectLst>
              </a:rPr>
              <a:t>INŽENIRING POSLOVNIH SISTEMOV</a:t>
            </a:r>
            <a:endParaRPr lang="sl-SI"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764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1124744"/>
            <a:ext cx="9753600" cy="5544616"/>
          </a:xfrm>
        </p:spPr>
        <p:txBody>
          <a:bodyPr>
            <a:normAutofit/>
          </a:bodyPr>
          <a:lstStyle/>
          <a:p>
            <a:r>
              <a:rPr lang="sl-SI" sz="2000" b="1" dirty="0" smtClean="0"/>
              <a:t>Študij usmerjen na potrebe kupcev diplomantov</a:t>
            </a:r>
            <a:r>
              <a:rPr lang="sl-SI" sz="2000" b="1" dirty="0" smtClean="0"/>
              <a:t>: </a:t>
            </a:r>
            <a:r>
              <a:rPr lang="sl-SI" sz="2000" b="1" dirty="0" smtClean="0"/>
              <a:t>podjetij, ustanov</a:t>
            </a:r>
            <a:endParaRPr lang="sl-SI" sz="2000" b="1" dirty="0" smtClean="0"/>
          </a:p>
          <a:p>
            <a:pPr lvl="1"/>
            <a:r>
              <a:rPr lang="sl-SI" sz="1800" dirty="0" smtClean="0"/>
              <a:t>V</a:t>
            </a:r>
            <a:r>
              <a:rPr lang="sl-SI" sz="1800" dirty="0" smtClean="0"/>
              <a:t>sebine programov se stalno prenavljajo </a:t>
            </a:r>
            <a:r>
              <a:rPr lang="sl-SI" sz="1800" dirty="0" smtClean="0"/>
              <a:t>s fokusom na popolnost končnega „izdelka</a:t>
            </a:r>
            <a:r>
              <a:rPr lang="sl-SI" sz="1800" dirty="0" smtClean="0"/>
              <a:t>“ - diplomanta </a:t>
            </a:r>
            <a:r>
              <a:rPr lang="sl-SI" sz="1800" dirty="0" smtClean="0"/>
              <a:t>po </a:t>
            </a:r>
            <a:r>
              <a:rPr lang="sl-SI" sz="1800" dirty="0" smtClean="0"/>
              <a:t>današnjih in prihodnjih potrebah podjetij</a:t>
            </a:r>
            <a:endParaRPr lang="sl-SI" sz="1800" dirty="0" smtClean="0"/>
          </a:p>
          <a:p>
            <a:r>
              <a:rPr lang="sl-SI" sz="2000" b="1" dirty="0" smtClean="0"/>
              <a:t>Prepoznavnost</a:t>
            </a:r>
          </a:p>
          <a:p>
            <a:pPr lvl="1"/>
            <a:r>
              <a:rPr lang="sl-SI" sz="1800" dirty="0" smtClean="0"/>
              <a:t>Spremenjen naziv </a:t>
            </a:r>
            <a:r>
              <a:rPr lang="sl-SI" sz="1800" dirty="0" smtClean="0"/>
              <a:t>študijskega programa, da je skladen z vsebino in razumljiv ciljnim delodajalcem</a:t>
            </a:r>
          </a:p>
          <a:p>
            <a:r>
              <a:rPr lang="sl-SI" sz="2000" b="1" dirty="0" smtClean="0"/>
              <a:t>Znam povedati</a:t>
            </a:r>
            <a:r>
              <a:rPr lang="sl-SI" sz="2000" b="1" dirty="0" smtClean="0"/>
              <a:t> kaj študiram</a:t>
            </a:r>
            <a:endParaRPr lang="sl-SI" sz="2000" b="1" dirty="0" smtClean="0"/>
          </a:p>
          <a:p>
            <a:pPr lvl="1"/>
            <a:r>
              <a:rPr lang="sl-SI" sz="1800" dirty="0" smtClean="0"/>
              <a:t>Za boljše razumevanje vsebine programa imamo film</a:t>
            </a:r>
            <a:r>
              <a:rPr lang="sl-SI" sz="1800" dirty="0" smtClean="0"/>
              <a:t>, ki kratko in jasno predstavi vsebino in način </a:t>
            </a:r>
            <a:r>
              <a:rPr lang="sl-SI" sz="1800" dirty="0" smtClean="0"/>
              <a:t>študija študentom in delodajalcem </a:t>
            </a:r>
            <a:r>
              <a:rPr lang="sl-SI" sz="1800" dirty="0" smtClean="0">
                <a:hlinkClick r:id="rId2"/>
              </a:rPr>
              <a:t>https</a:t>
            </a:r>
            <a:r>
              <a:rPr lang="sl-SI" sz="1800" dirty="0">
                <a:hlinkClick r:id="rId2"/>
              </a:rPr>
              <a:t>://</a:t>
            </a:r>
            <a:r>
              <a:rPr lang="sl-SI" sz="1800" dirty="0" smtClean="0">
                <a:hlinkClick r:id="rId2"/>
              </a:rPr>
              <a:t>www.youtube.com/watch?v=UOUCx_AWC9c&amp;feature=youtu.be</a:t>
            </a:r>
            <a:endParaRPr lang="sl-SI" sz="1800" dirty="0"/>
          </a:p>
        </p:txBody>
      </p:sp>
      <p:sp>
        <p:nvSpPr>
          <p:cNvPr id="4" name="Rectangle 3"/>
          <p:cNvSpPr>
            <a:spLocks noChangeArrowheads="1"/>
          </p:cNvSpPr>
          <p:nvPr/>
        </p:nvSpPr>
        <p:spPr bwMode="auto">
          <a:xfrm>
            <a:off x="693812" y="404664"/>
            <a:ext cx="8316416" cy="574576"/>
          </a:xfrm>
          <a:prstGeom prst="rect">
            <a:avLst/>
          </a:prstGeom>
        </p:spPr>
        <p:txBody>
          <a:bodyPr vert="horz" lIns="91440" tIns="45720" rIns="91440" bIns="45720" rtlCol="0" anchor="b">
            <a:normAutofit/>
          </a:bodyPr>
          <a:lstStyle/>
          <a:p>
            <a:pPr>
              <a:lnSpc>
                <a:spcPct val="90000"/>
              </a:lnSpc>
              <a:spcBef>
                <a:spcPct val="0"/>
              </a:spcBef>
            </a:pPr>
            <a:r>
              <a:rPr lang="sl-SI" sz="2800" b="1" cap="all" dirty="0" smtClean="0">
                <a:solidFill>
                  <a:schemeClr val="tx1">
                    <a:lumMod val="50000"/>
                  </a:schemeClr>
                </a:solidFill>
                <a:latin typeface="+mj-lt"/>
                <a:ea typeface="+mj-ea"/>
                <a:cs typeface="+mj-cs"/>
              </a:rPr>
              <a:t>KAKO POSODABLJAMO ŠTUDIJ</a:t>
            </a:r>
            <a:endParaRPr lang="sl-SI" sz="2800" b="1" cap="all" dirty="0">
              <a:solidFill>
                <a:schemeClr val="tx1">
                  <a:lumMod val="50000"/>
                </a:schemeClr>
              </a:solidFill>
              <a:latin typeface="+mj-lt"/>
              <a:ea typeface="+mj-ea"/>
              <a:cs typeface="+mj-cs"/>
            </a:endParaRPr>
          </a:p>
        </p:txBody>
      </p:sp>
      <p:pic>
        <p:nvPicPr>
          <p:cNvPr id="5" name="Picture 2" descr="C:\01_ZVONE_vse\03_FOV_PROMOCIJE\3_1_PREDSTAVITVE_FOV\2012_INFO_DAN\qrco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4492" y="4581128"/>
            <a:ext cx="1974371" cy="1974371"/>
          </a:xfrm>
          <a:prstGeom prst="rect">
            <a:avLst/>
          </a:prstGeom>
          <a:noFill/>
        </p:spPr>
      </p:pic>
      <p:pic>
        <p:nvPicPr>
          <p:cNvPr id="6" name="Slika 3">
            <a:hlinkClick r:id="rId2"/>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9996" y="4593219"/>
            <a:ext cx="3527457" cy="1962280"/>
          </a:xfrm>
          <a:prstGeom prst="rect">
            <a:avLst/>
          </a:prstGeom>
        </p:spPr>
      </p:pic>
    </p:spTree>
    <p:extLst>
      <p:ext uri="{BB962C8B-B14F-4D97-AF65-F5344CB8AC3E}">
        <p14:creationId xmlns:p14="http://schemas.microsoft.com/office/powerpoint/2010/main" val="27511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1124744"/>
            <a:ext cx="9753600" cy="5544616"/>
          </a:xfrm>
        </p:spPr>
        <p:txBody>
          <a:bodyPr>
            <a:normAutofit/>
          </a:bodyPr>
          <a:lstStyle/>
          <a:p>
            <a:r>
              <a:rPr lang="sl-SI" b="1" dirty="0" smtClean="0"/>
              <a:t>Motiviranje</a:t>
            </a:r>
          </a:p>
          <a:p>
            <a:pPr lvl="1"/>
            <a:r>
              <a:rPr lang="sl-SI" dirty="0" smtClean="0"/>
              <a:t>Natančno izdelane zahteve - opisi delovnih mest iz posameznih predmetov za spodbudo študentov tekom študija</a:t>
            </a:r>
          </a:p>
        </p:txBody>
      </p:sp>
      <p:pic>
        <p:nvPicPr>
          <p:cNvPr id="6" name="Picture 5"/>
          <p:cNvPicPr>
            <a:picLocks noChangeAspect="1"/>
          </p:cNvPicPr>
          <p:nvPr/>
        </p:nvPicPr>
        <p:blipFill>
          <a:blip r:embed="rId2"/>
          <a:stretch>
            <a:fillRect/>
          </a:stretch>
        </p:blipFill>
        <p:spPr>
          <a:xfrm>
            <a:off x="6315472" y="570265"/>
            <a:ext cx="5753100" cy="619125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5762809" y="541689"/>
            <a:ext cx="5334000" cy="6143625"/>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stretch>
            <a:fillRect/>
          </a:stretch>
        </p:blipFill>
        <p:spPr>
          <a:xfrm>
            <a:off x="2806386" y="415991"/>
            <a:ext cx="5857875" cy="6219825"/>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5"/>
          <a:stretch>
            <a:fillRect/>
          </a:stretch>
        </p:blipFill>
        <p:spPr>
          <a:xfrm>
            <a:off x="123394" y="689326"/>
            <a:ext cx="5981700" cy="58483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133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1124744"/>
            <a:ext cx="10369152" cy="5544616"/>
          </a:xfrm>
        </p:spPr>
        <p:txBody>
          <a:bodyPr>
            <a:normAutofit/>
          </a:bodyPr>
          <a:lstStyle/>
          <a:p>
            <a:r>
              <a:rPr lang="sl-SI" b="1" dirty="0" smtClean="0"/>
              <a:t>Projekti </a:t>
            </a:r>
            <a:r>
              <a:rPr lang="sl-SI" b="1" dirty="0" smtClean="0"/>
              <a:t>v podjetjih</a:t>
            </a:r>
          </a:p>
          <a:p>
            <a:pPr lvl="1"/>
            <a:r>
              <a:rPr lang="sl-SI" dirty="0" smtClean="0"/>
              <a:t>Spodbujanje študentov za neobvezno dodatno študijsko delo; reševanje problemov pri delodajalcih</a:t>
            </a:r>
          </a:p>
          <a:p>
            <a:pPr lvl="1"/>
            <a:r>
              <a:rPr lang="sl-SI" dirty="0" smtClean="0"/>
              <a:t>Vključevanje primerov iz „lastne“ prakse profesorjev v predavanja; navezovanje teorije in prakse</a:t>
            </a:r>
          </a:p>
          <a:p>
            <a:r>
              <a:rPr lang="sl-SI" b="1" dirty="0" smtClean="0"/>
              <a:t>Vključevanje </a:t>
            </a:r>
            <a:r>
              <a:rPr lang="sl-SI" b="1" dirty="0" err="1" smtClean="0"/>
              <a:t>OpenCourse</a:t>
            </a:r>
            <a:r>
              <a:rPr lang="sl-SI" b="1" dirty="0" smtClean="0"/>
              <a:t> predavanj eminentnih univerz</a:t>
            </a:r>
          </a:p>
          <a:p>
            <a:pPr lvl="1"/>
            <a:r>
              <a:rPr lang="sl-SI" dirty="0" smtClean="0"/>
              <a:t>MIT </a:t>
            </a:r>
            <a:r>
              <a:rPr lang="sl-SI" dirty="0" err="1" smtClean="0"/>
              <a:t>Sloan</a:t>
            </a:r>
            <a:r>
              <a:rPr lang="sl-SI" dirty="0" smtClean="0"/>
              <a:t> Business </a:t>
            </a:r>
            <a:r>
              <a:rPr lang="sl-SI" dirty="0" err="1" smtClean="0"/>
              <a:t>School</a:t>
            </a:r>
            <a:endParaRPr lang="sl-SI" dirty="0" smtClean="0"/>
          </a:p>
          <a:p>
            <a:pPr lvl="1"/>
            <a:r>
              <a:rPr lang="sl-SI" dirty="0">
                <a:hlinkClick r:id="rId2"/>
              </a:rPr>
              <a:t>https://ocw.mit.edu/courses/aeronautics-and-astronautics/16-660j-introduction-to-lean-six-sigma-methods-january-iap-2012</a:t>
            </a:r>
            <a:r>
              <a:rPr lang="sl-SI" dirty="0" smtClean="0">
                <a:hlinkClick r:id="rId2"/>
              </a:rPr>
              <a:t>/</a:t>
            </a:r>
            <a:endParaRPr lang="sl-SI" dirty="0" smtClean="0"/>
          </a:p>
          <a:p>
            <a:pPr lvl="1"/>
            <a:r>
              <a:rPr lang="sl-SI" dirty="0" smtClean="0"/>
              <a:t>Harvard Business </a:t>
            </a:r>
            <a:r>
              <a:rPr lang="sl-SI" dirty="0" err="1" smtClean="0"/>
              <a:t>School</a:t>
            </a:r>
            <a:endParaRPr lang="sl-SI" dirty="0"/>
          </a:p>
          <a:p>
            <a:r>
              <a:rPr lang="sl-SI" b="1" dirty="0"/>
              <a:t>Merjenje </a:t>
            </a:r>
            <a:r>
              <a:rPr lang="sl-SI" b="1" dirty="0" smtClean="0"/>
              <a:t>učinka </a:t>
            </a:r>
            <a:r>
              <a:rPr lang="sl-SI" b="1" dirty="0" err="1" smtClean="0"/>
              <a:t>predavnj</a:t>
            </a:r>
            <a:r>
              <a:rPr lang="sl-SI" b="1" dirty="0" smtClean="0"/>
              <a:t> </a:t>
            </a:r>
            <a:endParaRPr lang="sl-SI" b="1" dirty="0"/>
          </a:p>
          <a:p>
            <a:pPr lvl="1"/>
            <a:r>
              <a:rPr lang="sl-SI" dirty="0"/>
              <a:t>Merjenje zadovoljstva študentov s predavanji; po predavanjih, po diplomiranju, po zaposlitvi</a:t>
            </a:r>
          </a:p>
          <a:p>
            <a:pPr lvl="1"/>
            <a:endParaRPr lang="sl-SI" dirty="0" smtClean="0"/>
          </a:p>
        </p:txBody>
      </p:sp>
      <p:sp>
        <p:nvSpPr>
          <p:cNvPr id="4" name="Rectangle 3"/>
          <p:cNvSpPr>
            <a:spLocks noChangeArrowheads="1"/>
          </p:cNvSpPr>
          <p:nvPr/>
        </p:nvSpPr>
        <p:spPr bwMode="auto">
          <a:xfrm>
            <a:off x="693812" y="404664"/>
            <a:ext cx="11017224" cy="574576"/>
          </a:xfrm>
          <a:prstGeom prst="rect">
            <a:avLst/>
          </a:prstGeom>
        </p:spPr>
        <p:txBody>
          <a:bodyPr vert="horz" lIns="91440" tIns="45720" rIns="91440" bIns="45720" rtlCol="0" anchor="b">
            <a:normAutofit/>
          </a:bodyPr>
          <a:lstStyle/>
          <a:p>
            <a:pPr>
              <a:lnSpc>
                <a:spcPct val="90000"/>
              </a:lnSpc>
              <a:spcBef>
                <a:spcPct val="0"/>
              </a:spcBef>
            </a:pPr>
            <a:r>
              <a:rPr lang="sl-SI" sz="2800" b="1" cap="all" dirty="0" smtClean="0">
                <a:solidFill>
                  <a:schemeClr val="tx1">
                    <a:lumMod val="50000"/>
                  </a:schemeClr>
                </a:solidFill>
                <a:latin typeface="+mj-lt"/>
                <a:ea typeface="+mj-ea"/>
                <a:cs typeface="+mj-cs"/>
              </a:rPr>
              <a:t>ŠTUDIJ PROGRAMA OMOGOČA VEČ, ČE ŠTUDENT TO ŽELI</a:t>
            </a:r>
            <a:endParaRPr lang="sl-SI" sz="2800" b="1" cap="all" dirty="0">
              <a:solidFill>
                <a:schemeClr val="tx1">
                  <a:lumMod val="50000"/>
                </a:schemeClr>
              </a:solidFill>
              <a:latin typeface="+mj-lt"/>
              <a:ea typeface="+mj-ea"/>
              <a:cs typeface="+mj-cs"/>
            </a:endParaRPr>
          </a:p>
        </p:txBody>
      </p:sp>
    </p:spTree>
    <p:extLst>
      <p:ext uri="{BB962C8B-B14F-4D97-AF65-F5344CB8AC3E}">
        <p14:creationId xmlns:p14="http://schemas.microsoft.com/office/powerpoint/2010/main" val="423911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548680"/>
            <a:ext cx="11089232" cy="835496"/>
          </a:xfrm>
        </p:spPr>
        <p:txBody>
          <a:bodyPr>
            <a:normAutofit fontScale="90000"/>
          </a:bodyPr>
          <a:lstStyle/>
          <a:p>
            <a:r>
              <a:rPr lang="sl-SI" dirty="0" smtClean="0"/>
              <a:t>VTISI ŠTUDENTOV O ŠTUDIJU NA PROGRAMU </a:t>
            </a:r>
            <a:r>
              <a:rPr lang="sl-SI" b="1" dirty="0" smtClean="0">
                <a:solidFill>
                  <a:srgbClr val="FF0000"/>
                </a:solidFill>
                <a:effectLst>
                  <a:outerShdw blurRad="38100" dist="38100" dir="2700000" algn="tl">
                    <a:srgbClr val="000000">
                      <a:alpha val="43137"/>
                    </a:srgbClr>
                  </a:outerShdw>
                </a:effectLst>
              </a:rPr>
              <a:t>INŽENIRING POSLOVNIH SISTEMOV</a:t>
            </a:r>
            <a:endParaRPr lang="sl-SI"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796" y="1700808"/>
            <a:ext cx="10873208" cy="4919464"/>
          </a:xfrm>
        </p:spPr>
        <p:txBody>
          <a:bodyPr>
            <a:normAutofit fontScale="77500" lnSpcReduction="20000"/>
          </a:bodyPr>
          <a:lstStyle/>
          <a:p>
            <a:r>
              <a:rPr lang="sl-SI" b="1" dirty="0"/>
              <a:t>Rok </a:t>
            </a:r>
            <a:r>
              <a:rPr lang="sl-SI" b="1" dirty="0" smtClean="0"/>
              <a:t>Cilenšek</a:t>
            </a:r>
            <a:r>
              <a:rPr lang="sl-SI" dirty="0" smtClean="0"/>
              <a:t>: Sam </a:t>
            </a:r>
            <a:r>
              <a:rPr lang="sl-SI" dirty="0"/>
              <a:t>se v svoji družbi </a:t>
            </a:r>
            <a:r>
              <a:rPr lang="sl-SI" dirty="0" smtClean="0"/>
              <a:t>strojnikov</a:t>
            </a:r>
            <a:r>
              <a:rPr lang="sl-SI" dirty="0"/>
              <a:t>, ekonomistov ipd</a:t>
            </a:r>
            <a:r>
              <a:rPr lang="sl-SI" dirty="0" smtClean="0"/>
              <a:t>. trudim, </a:t>
            </a:r>
            <a:r>
              <a:rPr lang="sl-SI" dirty="0"/>
              <a:t>da jim predstavim </a:t>
            </a:r>
            <a:r>
              <a:rPr lang="sl-SI" dirty="0" smtClean="0"/>
              <a:t>moj študij v </a:t>
            </a:r>
            <a:r>
              <a:rPr lang="sl-SI" dirty="0" err="1" smtClean="0"/>
              <a:t>nestereotipni</a:t>
            </a:r>
            <a:r>
              <a:rPr lang="sl-SI" dirty="0" smtClean="0"/>
              <a:t> </a:t>
            </a:r>
            <a:r>
              <a:rPr lang="sl-SI" dirty="0"/>
              <a:t>luči. Glede na to, da se velikokrat s strojniki pogovarjamo kar o "njihovih" temah mislim, da počasi </a:t>
            </a:r>
            <a:r>
              <a:rPr lang="sl-SI" dirty="0" smtClean="0"/>
              <a:t>razumejo</a:t>
            </a:r>
            <a:r>
              <a:rPr lang="sl-SI" dirty="0"/>
              <a:t>, da </a:t>
            </a:r>
            <a:r>
              <a:rPr lang="sl-SI" dirty="0" smtClean="0"/>
              <a:t>na </a:t>
            </a:r>
            <a:r>
              <a:rPr lang="sl-SI" dirty="0"/>
              <a:t>našem faksu </a:t>
            </a:r>
            <a:r>
              <a:rPr lang="sl-SI" dirty="0" smtClean="0"/>
              <a:t>pridobimo uporabno znanje….</a:t>
            </a:r>
          </a:p>
          <a:p>
            <a:r>
              <a:rPr lang="sl-SI" b="1" dirty="0"/>
              <a:t>Maruša </a:t>
            </a:r>
            <a:r>
              <a:rPr lang="sl-SI" b="1" dirty="0" smtClean="0"/>
              <a:t>Miklavčič: </a:t>
            </a:r>
            <a:r>
              <a:rPr lang="sl-SI" dirty="0" smtClean="0"/>
              <a:t>Profesorji ste </a:t>
            </a:r>
            <a:r>
              <a:rPr lang="sl-SI" dirty="0"/>
              <a:t>zaslužni, da sem prvič vstopila v podjetje in imela možnost, da spoznam kako v realnem svetu potekajo procesi o katerih smo se na fakulteti teoretično </a:t>
            </a:r>
            <a:r>
              <a:rPr lang="sl-SI" dirty="0" smtClean="0"/>
              <a:t>učili….</a:t>
            </a:r>
          </a:p>
          <a:p>
            <a:r>
              <a:rPr lang="sl-SI" b="1" dirty="0"/>
              <a:t>Nina  </a:t>
            </a:r>
            <a:r>
              <a:rPr lang="sl-SI" b="1" dirty="0" err="1" smtClean="0"/>
              <a:t>Erjavc</a:t>
            </a:r>
            <a:r>
              <a:rPr lang="sl-SI" b="1" dirty="0" smtClean="0"/>
              <a:t> </a:t>
            </a:r>
            <a:r>
              <a:rPr lang="sl-SI" dirty="0"/>
              <a:t>Med predavanji smo vedno lahko zastavljali kakršna koli vprašanja ali podali mnenje, tudi kritiko. Na voljo za vprašanja, mnenja ali pomoč pa so bili profesorji vedno tudi po predavanjih, na govorilnih urah ali po mailu. Vedno so bili pripravljeni podati še dodatna znanja, ki recimo niso bila predvidena v učnem </a:t>
            </a:r>
            <a:r>
              <a:rPr lang="sl-SI" dirty="0" smtClean="0"/>
              <a:t>načrtu/vsebini….</a:t>
            </a:r>
          </a:p>
          <a:p>
            <a:r>
              <a:rPr lang="sl-SI" b="1" dirty="0"/>
              <a:t>Marcel </a:t>
            </a:r>
            <a:r>
              <a:rPr lang="sl-SI" b="1" dirty="0" smtClean="0"/>
              <a:t>potrata </a:t>
            </a:r>
            <a:r>
              <a:rPr lang="sl-SI" dirty="0"/>
              <a:t>Študentje pridobimo kompetence na velikem številu področij: ekonomija, pravo, oskrbovalne verige, delo s programi, ki so ali splošnega, ali bolj poglobljenega značaja, vendar hitro predstavljajo prednost pred iskalci zaposlitve z drugih </a:t>
            </a:r>
            <a:r>
              <a:rPr lang="sl-SI" dirty="0" smtClean="0"/>
              <a:t>fakultet….</a:t>
            </a:r>
          </a:p>
          <a:p>
            <a:r>
              <a:rPr lang="sl-SI" b="1" dirty="0"/>
              <a:t>Igor </a:t>
            </a:r>
            <a:r>
              <a:rPr lang="sl-SI" b="1" dirty="0" smtClean="0"/>
              <a:t>Stojič</a:t>
            </a:r>
            <a:r>
              <a:rPr lang="sl-SI" dirty="0"/>
              <a:t> </a:t>
            </a:r>
            <a:r>
              <a:rPr lang="sl-SI" dirty="0" smtClean="0"/>
              <a:t>študentom se skozi </a:t>
            </a:r>
            <a:r>
              <a:rPr lang="sl-SI" dirty="0"/>
              <a:t>izobraževalni proces prikaže precej široko »sliko« oz. nam odpira celovit pogled na poslovanje in delovanje organizacij.  To nam namreč omogoča pester predmetnik posameznih letnikov dodiplomskega študija, ki posega v številna različna znanstvena področja, torej tako naravoslovna kot družboslovna, in pa predavanja ter prenos znanja iz prakse od ekspertov posameznih </a:t>
            </a:r>
            <a:r>
              <a:rPr lang="sl-SI" dirty="0" smtClean="0"/>
              <a:t>področij….</a:t>
            </a:r>
            <a:endParaRPr lang="sl-SI" dirty="0"/>
          </a:p>
          <a:p>
            <a:endParaRPr lang="sl-SI" dirty="0"/>
          </a:p>
          <a:p>
            <a:endParaRPr lang="sl-SI" dirty="0"/>
          </a:p>
        </p:txBody>
      </p:sp>
    </p:spTree>
    <p:extLst>
      <p:ext uri="{BB962C8B-B14F-4D97-AF65-F5344CB8AC3E}">
        <p14:creationId xmlns:p14="http://schemas.microsoft.com/office/powerpoint/2010/main" val="50786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1313384"/>
            <a:ext cx="9753600" cy="5544616"/>
          </a:xfrm>
        </p:spPr>
        <p:txBody>
          <a:bodyPr>
            <a:normAutofit fontScale="92500" lnSpcReduction="10000"/>
          </a:bodyPr>
          <a:lstStyle/>
          <a:p>
            <a:r>
              <a:rPr lang="sl-SI" b="1" dirty="0" smtClean="0"/>
              <a:t>Prilagajanje količine </a:t>
            </a:r>
            <a:r>
              <a:rPr lang="sl-SI" b="1" dirty="0" smtClean="0"/>
              <a:t>Elektronskih </a:t>
            </a:r>
            <a:r>
              <a:rPr lang="sl-SI" b="1" dirty="0" smtClean="0"/>
              <a:t>predavanj</a:t>
            </a:r>
          </a:p>
          <a:p>
            <a:pPr lvl="1"/>
            <a:r>
              <a:rPr lang="sl-SI" dirty="0" smtClean="0"/>
              <a:t>Upoštevanje zahtev študentov po zmanjšanju deleža e-predavanj in vaj; študenti želijo oseben stik in pogovor s profesorjem</a:t>
            </a:r>
          </a:p>
          <a:p>
            <a:pPr lvl="1"/>
            <a:r>
              <a:rPr lang="sl-SI" dirty="0" smtClean="0"/>
              <a:t>Spodbujanje študentov, da je </a:t>
            </a:r>
            <a:r>
              <a:rPr lang="sl-SI" dirty="0" smtClean="0"/>
              <a:t>e-študij priprava </a:t>
            </a:r>
            <a:r>
              <a:rPr lang="sl-SI" dirty="0" smtClean="0"/>
              <a:t>na diskusijo s profesorjem</a:t>
            </a:r>
          </a:p>
          <a:p>
            <a:r>
              <a:rPr lang="sl-SI" b="1" dirty="0" smtClean="0"/>
              <a:t>Projektni predmeti</a:t>
            </a:r>
          </a:p>
          <a:p>
            <a:pPr lvl="1"/>
            <a:r>
              <a:rPr lang="sl-SI" dirty="0" smtClean="0"/>
              <a:t>Celoletni projekti, kjer sodelujejo vsi profesorji z vsemi študenti in vsi sedijo v istih </a:t>
            </a:r>
            <a:r>
              <a:rPr lang="sl-SI" dirty="0" smtClean="0"/>
              <a:t>klopeh: </a:t>
            </a:r>
          </a:p>
          <a:p>
            <a:pPr marL="1188720" lvl="5" indent="0">
              <a:buNone/>
            </a:pPr>
            <a:r>
              <a:rPr lang="sl-SI" dirty="0" smtClean="0"/>
              <a:t>simulacija </a:t>
            </a:r>
            <a:r>
              <a:rPr lang="sl-SI" dirty="0" smtClean="0"/>
              <a:t>delovanja timov v podjetju pri reševanju najbolj zahtevnih realnih poslovno produkcijskih problemov</a:t>
            </a:r>
          </a:p>
          <a:p>
            <a:r>
              <a:rPr lang="sl-SI" b="1" dirty="0" smtClean="0"/>
              <a:t>Uspešni „študenti“ v pedagoškem procesu: karierne zgodbe</a:t>
            </a:r>
          </a:p>
          <a:p>
            <a:pPr lvl="1"/>
            <a:r>
              <a:rPr lang="sl-SI" dirty="0"/>
              <a:t>V</a:t>
            </a:r>
            <a:r>
              <a:rPr lang="sl-SI" dirty="0" smtClean="0"/>
              <a:t>ključevanje strokovnjakov iz okolja v predavanja</a:t>
            </a:r>
          </a:p>
          <a:p>
            <a:r>
              <a:rPr lang="sl-SI" b="1" dirty="0"/>
              <a:t>Demo podjetje: živi </a:t>
            </a:r>
            <a:r>
              <a:rPr lang="sl-SI" b="1" dirty="0" smtClean="0"/>
              <a:t>laboratorij </a:t>
            </a:r>
            <a:r>
              <a:rPr lang="sl-SI" b="1" dirty="0" smtClean="0"/>
              <a:t>LIPPS</a:t>
            </a:r>
          </a:p>
          <a:p>
            <a:pPr lvl="1"/>
            <a:r>
              <a:rPr lang="sl-SI" dirty="0" smtClean="0"/>
              <a:t>Realni model podjetja, ki ga načrtujejo, vodijo in vsakoletno izboljšujejo nove generacije študentov</a:t>
            </a:r>
          </a:p>
          <a:p>
            <a:pPr lvl="1"/>
            <a:r>
              <a:rPr lang="sl-SI" dirty="0" smtClean="0"/>
              <a:t>Laboratorij je </a:t>
            </a:r>
            <a:r>
              <a:rPr lang="sl-SI" dirty="0" smtClean="0"/>
              <a:t>„tovarna“, ki nabavlja, proizvaja in prodaja in kjer študenti s profesorji testiramo obstoječe in nove organizacijske principe, metode, ter merimo učinke</a:t>
            </a:r>
          </a:p>
        </p:txBody>
      </p:sp>
      <p:sp>
        <p:nvSpPr>
          <p:cNvPr id="4" name="Rectangle 3"/>
          <p:cNvSpPr>
            <a:spLocks noChangeArrowheads="1"/>
          </p:cNvSpPr>
          <p:nvPr/>
        </p:nvSpPr>
        <p:spPr bwMode="auto">
          <a:xfrm>
            <a:off x="981844" y="404664"/>
            <a:ext cx="10513168" cy="648072"/>
          </a:xfrm>
          <a:prstGeom prst="rect">
            <a:avLst/>
          </a:prstGeom>
        </p:spPr>
        <p:txBody>
          <a:bodyPr vert="horz" lIns="91440" tIns="45720" rIns="91440" bIns="45720" rtlCol="0" anchor="b">
            <a:normAutofit fontScale="85000" lnSpcReduction="20000"/>
          </a:bodyPr>
          <a:lstStyle/>
          <a:p>
            <a:pPr>
              <a:lnSpc>
                <a:spcPct val="90000"/>
              </a:lnSpc>
              <a:spcBef>
                <a:spcPct val="0"/>
              </a:spcBef>
            </a:pPr>
            <a:r>
              <a:rPr lang="sl-SI" sz="2800" b="1" cap="all" dirty="0" smtClean="0">
                <a:solidFill>
                  <a:schemeClr val="tx1">
                    <a:lumMod val="50000"/>
                  </a:schemeClr>
                </a:solidFill>
                <a:latin typeface="+mj-lt"/>
                <a:ea typeface="+mj-ea"/>
                <a:cs typeface="+mj-cs"/>
              </a:rPr>
              <a:t>ZADNJE NOVOSTI V ŠTUDIJSKEM PROGRAMU</a:t>
            </a:r>
          </a:p>
          <a:p>
            <a:pPr>
              <a:lnSpc>
                <a:spcPct val="90000"/>
              </a:lnSpc>
              <a:spcBef>
                <a:spcPct val="0"/>
              </a:spcBef>
            </a:pPr>
            <a:r>
              <a:rPr lang="sl-SI" sz="2800" b="1" dirty="0">
                <a:solidFill>
                  <a:srgbClr val="FF0000"/>
                </a:solidFill>
                <a:effectLst>
                  <a:outerShdw blurRad="38100" dist="38100" dir="2700000" algn="tl">
                    <a:srgbClr val="000000">
                      <a:alpha val="43137"/>
                    </a:srgbClr>
                  </a:outerShdw>
                </a:effectLst>
              </a:rPr>
              <a:t>INŽENIRING POSLOVNIH SISTEMOV</a:t>
            </a:r>
            <a:endParaRPr lang="sl-SI" sz="2800" b="1" cap="all" dirty="0">
              <a:solidFill>
                <a:schemeClr val="tx1">
                  <a:lumMod val="50000"/>
                </a:schemeClr>
              </a:solidFill>
              <a:latin typeface="+mj-lt"/>
              <a:ea typeface="+mj-ea"/>
              <a:cs typeface="+mj-cs"/>
            </a:endParaRPr>
          </a:p>
        </p:txBody>
      </p:sp>
    </p:spTree>
    <p:extLst>
      <p:ext uri="{BB962C8B-B14F-4D97-AF65-F5344CB8AC3E}">
        <p14:creationId xmlns:p14="http://schemas.microsoft.com/office/powerpoint/2010/main" val="128363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53852" y="908720"/>
            <a:ext cx="10513168" cy="3024336"/>
          </a:xfrm>
          <a:prstGeom prst="rect">
            <a:avLst/>
          </a:prstGeom>
        </p:spPr>
        <p:txBody>
          <a:bodyPr vert="horz" lIns="91440" tIns="45720" rIns="91440" bIns="45720" rtlCol="0" anchor="b">
            <a:normAutofit/>
          </a:bodyPr>
          <a:lstStyle/>
          <a:p>
            <a:pPr>
              <a:lnSpc>
                <a:spcPct val="90000"/>
              </a:lnSpc>
              <a:spcBef>
                <a:spcPct val="0"/>
              </a:spcBef>
            </a:pPr>
            <a:r>
              <a:rPr lang="sl-SI" sz="2800" b="1" cap="all" dirty="0" smtClean="0">
                <a:solidFill>
                  <a:schemeClr val="tx1">
                    <a:lumMod val="50000"/>
                  </a:schemeClr>
                </a:solidFill>
                <a:latin typeface="+mj-lt"/>
                <a:ea typeface="+mj-ea"/>
                <a:cs typeface="+mj-cs"/>
              </a:rPr>
              <a:t>ŠTUDIJ NA FOV</a:t>
            </a:r>
          </a:p>
          <a:p>
            <a:pPr>
              <a:lnSpc>
                <a:spcPct val="90000"/>
              </a:lnSpc>
              <a:spcBef>
                <a:spcPct val="0"/>
              </a:spcBef>
            </a:pPr>
            <a:endParaRPr lang="sl-SI" sz="2800" b="1" cap="all" dirty="0" smtClean="0">
              <a:solidFill>
                <a:schemeClr val="tx1">
                  <a:lumMod val="50000"/>
                </a:schemeClr>
              </a:solidFill>
              <a:latin typeface="+mj-lt"/>
              <a:ea typeface="+mj-ea"/>
              <a:cs typeface="+mj-cs"/>
            </a:endParaRPr>
          </a:p>
          <a:p>
            <a:pPr>
              <a:lnSpc>
                <a:spcPct val="90000"/>
              </a:lnSpc>
              <a:spcBef>
                <a:spcPct val="0"/>
              </a:spcBef>
            </a:pPr>
            <a:r>
              <a:rPr lang="sl-SI" sz="2800" b="1" cap="all" dirty="0" smtClean="0">
                <a:solidFill>
                  <a:schemeClr val="tx1">
                    <a:lumMod val="50000"/>
                  </a:schemeClr>
                </a:solidFill>
                <a:latin typeface="+mj-lt"/>
                <a:ea typeface="+mj-ea"/>
                <a:cs typeface="+mj-cs"/>
              </a:rPr>
              <a:t>PROGRAM 1 in 2 STOPNJE</a:t>
            </a:r>
          </a:p>
          <a:p>
            <a:pPr>
              <a:lnSpc>
                <a:spcPct val="90000"/>
              </a:lnSpc>
              <a:spcBef>
                <a:spcPct val="0"/>
              </a:spcBef>
            </a:pPr>
            <a:r>
              <a:rPr lang="sl-SI" sz="2800" b="1" dirty="0">
                <a:solidFill>
                  <a:srgbClr val="FF0000"/>
                </a:solidFill>
                <a:effectLst>
                  <a:outerShdw blurRad="38100" dist="38100" dir="2700000" algn="tl">
                    <a:srgbClr val="000000">
                      <a:alpha val="43137"/>
                    </a:srgbClr>
                  </a:outerShdw>
                </a:effectLst>
              </a:rPr>
              <a:t>INŽENIRING POSLOVNIH SISTEMOV</a:t>
            </a:r>
            <a:endParaRPr lang="sl-SI" sz="2800" b="1" cap="all" dirty="0">
              <a:solidFill>
                <a:schemeClr val="tx1">
                  <a:lumMod val="50000"/>
                </a:schemeClr>
              </a:solidFill>
              <a:latin typeface="+mj-lt"/>
              <a:ea typeface="+mj-ea"/>
              <a:cs typeface="+mj-cs"/>
            </a:endParaRPr>
          </a:p>
        </p:txBody>
      </p:sp>
    </p:spTree>
    <p:extLst>
      <p:ext uri="{BB962C8B-B14F-4D97-AF65-F5344CB8AC3E}">
        <p14:creationId xmlns:p14="http://schemas.microsoft.com/office/powerpoint/2010/main" val="361646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3852" y="1356348"/>
            <a:ext cx="4448701" cy="2736304"/>
          </a:xfrm>
          <a:prstGeom prst="rect">
            <a:avLst/>
          </a:prstGeom>
        </p:spPr>
      </p:pic>
      <p:sp>
        <p:nvSpPr>
          <p:cNvPr id="5" name="Rectangle 4"/>
          <p:cNvSpPr>
            <a:spLocks noChangeArrowheads="1"/>
          </p:cNvSpPr>
          <p:nvPr/>
        </p:nvSpPr>
        <p:spPr bwMode="auto">
          <a:xfrm>
            <a:off x="909836" y="302489"/>
            <a:ext cx="8316416" cy="574576"/>
          </a:xfrm>
          <a:prstGeom prst="rect">
            <a:avLst/>
          </a:prstGeom>
        </p:spPr>
        <p:txBody>
          <a:bodyPr vert="horz" lIns="91440" tIns="45720" rIns="91440" bIns="45720" rtlCol="0" anchor="b">
            <a:normAutofit fontScale="77500" lnSpcReduction="20000"/>
          </a:bodyPr>
          <a:lstStyle/>
          <a:p>
            <a:pPr>
              <a:lnSpc>
                <a:spcPct val="90000"/>
              </a:lnSpc>
              <a:spcBef>
                <a:spcPct val="0"/>
              </a:spcBef>
            </a:pPr>
            <a:r>
              <a:rPr lang="sl-SI" sz="2800" b="1" cap="all" dirty="0" smtClean="0">
                <a:solidFill>
                  <a:schemeClr val="tx1">
                    <a:lumMod val="50000"/>
                  </a:schemeClr>
                </a:solidFill>
                <a:latin typeface="+mj-lt"/>
                <a:ea typeface="+mj-ea"/>
                <a:cs typeface="+mj-cs"/>
              </a:rPr>
              <a:t>Kako zagotoviti, DA podjetje, USTANOVA deluje USPEŠNO in UČINKOVITO</a:t>
            </a:r>
            <a:endParaRPr lang="sl-SI" sz="2800" b="1" cap="all" dirty="0">
              <a:solidFill>
                <a:schemeClr val="tx1">
                  <a:lumMod val="50000"/>
                </a:schemeClr>
              </a:solidFill>
              <a:latin typeface="+mj-lt"/>
              <a:ea typeface="+mj-ea"/>
              <a:cs typeface="+mj-cs"/>
            </a:endParaRPr>
          </a:p>
        </p:txBody>
      </p:sp>
      <p:grpSp>
        <p:nvGrpSpPr>
          <p:cNvPr id="9" name="Group 8"/>
          <p:cNvGrpSpPr/>
          <p:nvPr/>
        </p:nvGrpSpPr>
        <p:grpSpPr>
          <a:xfrm>
            <a:off x="1369989" y="4431028"/>
            <a:ext cx="3816424" cy="642094"/>
            <a:chOff x="1743001" y="2564860"/>
            <a:chExt cx="2909832" cy="642094"/>
          </a:xfrm>
        </p:grpSpPr>
        <p:sp>
          <p:nvSpPr>
            <p:cNvPr id="10" name="Rectangle 9"/>
            <p:cNvSpPr/>
            <p:nvPr/>
          </p:nvSpPr>
          <p:spPr>
            <a:xfrm>
              <a:off x="1831377" y="2564860"/>
              <a:ext cx="2385916" cy="5964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743001" y="2610475"/>
              <a:ext cx="2909832" cy="5964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sl-SI" sz="1900" kern="1200" dirty="0" smtClean="0"/>
                <a:t>Inženirski programi inovirajo in </a:t>
              </a:r>
              <a:r>
                <a:rPr lang="sl-SI" sz="1900" b="1" kern="1200" dirty="0" smtClean="0">
                  <a:solidFill>
                    <a:srgbClr val="0070C0"/>
                  </a:solidFill>
                </a:rPr>
                <a:t>načrtujejo izdelke in tehnologijo izdelave</a:t>
              </a:r>
              <a:endParaRPr lang="sl-SI" sz="1900" b="1" kern="1200" dirty="0">
                <a:solidFill>
                  <a:srgbClr val="0070C0"/>
                </a:solidFill>
              </a:endParaRPr>
            </a:p>
          </p:txBody>
        </p:sp>
      </p:grpSp>
      <p:grpSp>
        <p:nvGrpSpPr>
          <p:cNvPr id="15" name="Group 14"/>
          <p:cNvGrpSpPr/>
          <p:nvPr/>
        </p:nvGrpSpPr>
        <p:grpSpPr>
          <a:xfrm>
            <a:off x="6260957" y="1129063"/>
            <a:ext cx="4488444" cy="4449486"/>
            <a:chOff x="6260957" y="1129063"/>
            <a:chExt cx="4488444" cy="4449486"/>
          </a:xfrm>
        </p:grpSpPr>
        <p:pic>
          <p:nvPicPr>
            <p:cNvPr id="8" name="Picture 7"/>
            <p:cNvPicPr>
              <a:picLocks noChangeAspect="1"/>
            </p:cNvPicPr>
            <p:nvPr/>
          </p:nvPicPr>
          <p:blipFill>
            <a:blip r:embed="rId3"/>
            <a:stretch>
              <a:fillRect/>
            </a:stretch>
          </p:blipFill>
          <p:spPr>
            <a:xfrm>
              <a:off x="6814492" y="1129063"/>
              <a:ext cx="3381375" cy="3190875"/>
            </a:xfrm>
            <a:prstGeom prst="rect">
              <a:avLst/>
            </a:prstGeom>
          </p:spPr>
        </p:pic>
        <p:grpSp>
          <p:nvGrpSpPr>
            <p:cNvPr id="12" name="Group 11"/>
            <p:cNvGrpSpPr/>
            <p:nvPr/>
          </p:nvGrpSpPr>
          <p:grpSpPr>
            <a:xfrm>
              <a:off x="6260957" y="4297790"/>
              <a:ext cx="4488444" cy="1280759"/>
              <a:chOff x="1409334" y="2133382"/>
              <a:chExt cx="3422213" cy="1280759"/>
            </a:xfrm>
          </p:grpSpPr>
          <p:sp>
            <p:nvSpPr>
              <p:cNvPr id="13" name="Rectangle 12"/>
              <p:cNvSpPr/>
              <p:nvPr/>
            </p:nvSpPr>
            <p:spPr>
              <a:xfrm>
                <a:off x="1831377" y="2564860"/>
                <a:ext cx="2385916" cy="5964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1409334" y="2133382"/>
                <a:ext cx="3422213" cy="12807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sl-SI" sz="1900" b="1" kern="1200" dirty="0" smtClean="0">
                    <a:solidFill>
                      <a:srgbClr val="FF0000"/>
                    </a:solidFill>
                    <a:effectLst>
                      <a:outerShdw blurRad="38100" dist="38100" dir="2700000" algn="tl">
                        <a:srgbClr val="000000">
                          <a:alpha val="43137"/>
                        </a:srgbClr>
                      </a:outerShdw>
                    </a:effectLst>
                  </a:rPr>
                  <a:t>Inženiring poslovnih sistemov </a:t>
                </a:r>
                <a:r>
                  <a:rPr lang="sl-SI" sz="1900" kern="1200" dirty="0" smtClean="0"/>
                  <a:t>inovira in </a:t>
                </a:r>
                <a:r>
                  <a:rPr lang="sl-SI" sz="1900" b="1" kern="1200" dirty="0" smtClean="0">
                    <a:solidFill>
                      <a:schemeClr val="tx1"/>
                    </a:solidFill>
                  </a:rPr>
                  <a:t>načrtuje delovanje podjetij</a:t>
                </a:r>
                <a:r>
                  <a:rPr lang="sl-SI" sz="1900" b="1" kern="1200" dirty="0" smtClean="0">
                    <a:solidFill>
                      <a:srgbClr val="FF0000"/>
                    </a:solidFill>
                  </a:rPr>
                  <a:t> </a:t>
                </a:r>
                <a:r>
                  <a:rPr lang="sl-SI" sz="1900" b="1" kern="1200" dirty="0" smtClean="0"/>
                  <a:t>in </a:t>
                </a:r>
                <a:r>
                  <a:rPr lang="sl-SI" sz="1900" b="1" kern="1200" dirty="0" smtClean="0"/>
                  <a:t>procesov </a:t>
                </a:r>
                <a:r>
                  <a:rPr lang="sl-SI" sz="1900" kern="1200" dirty="0" smtClean="0"/>
                  <a:t>med podjetji</a:t>
                </a:r>
                <a:r>
                  <a:rPr lang="sl-SI" sz="1900" kern="1200" dirty="0" smtClean="0"/>
                  <a:t>!</a:t>
                </a:r>
              </a:p>
              <a:p>
                <a:pPr lvl="0" algn="ctr" defTabSz="844550">
                  <a:lnSpc>
                    <a:spcPct val="90000"/>
                  </a:lnSpc>
                  <a:spcBef>
                    <a:spcPct val="0"/>
                  </a:spcBef>
                  <a:spcAft>
                    <a:spcPct val="35000"/>
                  </a:spcAft>
                </a:pPr>
                <a:r>
                  <a:rPr lang="sl-SI" sz="1900" kern="1200" dirty="0" smtClean="0">
                    <a:solidFill>
                      <a:srgbClr val="FF0000"/>
                    </a:solidFill>
                  </a:rPr>
                  <a:t>TRANSFORMIRAMO PODJETJA!</a:t>
                </a:r>
                <a:endParaRPr lang="sl-SI" sz="1900" kern="1200" dirty="0">
                  <a:solidFill>
                    <a:srgbClr val="FF0000"/>
                  </a:solidFill>
                </a:endParaRPr>
              </a:p>
            </p:txBody>
          </p:sp>
        </p:grpSp>
      </p:grpSp>
      <p:sp>
        <p:nvSpPr>
          <p:cNvPr id="16" name="Explosion 2 15"/>
          <p:cNvSpPr/>
          <p:nvPr/>
        </p:nvSpPr>
        <p:spPr>
          <a:xfrm>
            <a:off x="5374332" y="3464606"/>
            <a:ext cx="6642859" cy="2628690"/>
          </a:xfrm>
          <a:prstGeom prst="irregularSeal2">
            <a:avLst/>
          </a:prstGeom>
          <a:noFill/>
          <a:ln w="38100">
            <a:solidFill>
              <a:srgbClr val="FF0000"/>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a:p>
        </p:txBody>
      </p:sp>
    </p:spTree>
    <p:extLst>
      <p:ext uri="{BB962C8B-B14F-4D97-AF65-F5344CB8AC3E}">
        <p14:creationId xmlns:p14="http://schemas.microsoft.com/office/powerpoint/2010/main" val="179565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804" y="0"/>
            <a:ext cx="4968552" cy="1368152"/>
          </a:xfrm>
        </p:spPr>
        <p:txBody>
          <a:bodyPr vert="horz" lIns="91440" tIns="45720" rIns="91440" bIns="45720" rtlCol="0" anchor="b">
            <a:normAutofit/>
          </a:bodyPr>
          <a:lstStyle/>
          <a:p>
            <a:r>
              <a:rPr lang="sl-SI" sz="2800" b="1" dirty="0" smtClean="0"/>
              <a:t>transformacija </a:t>
            </a:r>
            <a:r>
              <a:rPr lang="sl-SI" sz="2800" b="1" dirty="0" smtClean="0"/>
              <a:t>PODJETJA</a:t>
            </a:r>
            <a:endParaRPr lang="en-US" sz="2700" dirty="0"/>
          </a:p>
        </p:txBody>
      </p:sp>
      <p:pic>
        <p:nvPicPr>
          <p:cNvPr id="6" name="Picture 5"/>
          <p:cNvPicPr/>
          <p:nvPr/>
        </p:nvPicPr>
        <p:blipFill rotWithShape="1">
          <a:blip r:embed="rId2"/>
          <a:srcRect t="5896" b="8973"/>
          <a:stretch/>
        </p:blipFill>
        <p:spPr>
          <a:xfrm>
            <a:off x="5569668" y="0"/>
            <a:ext cx="6336704" cy="6858000"/>
          </a:xfrm>
          <a:prstGeom prst="rect">
            <a:avLst/>
          </a:prstGeom>
        </p:spPr>
      </p:pic>
      <p:sp>
        <p:nvSpPr>
          <p:cNvPr id="5" name="Text Box 51"/>
          <p:cNvSpPr txBox="1">
            <a:spLocks noChangeArrowheads="1"/>
          </p:cNvSpPr>
          <p:nvPr/>
        </p:nvSpPr>
        <p:spPr bwMode="auto">
          <a:xfrm>
            <a:off x="10389507" y="6226140"/>
            <a:ext cx="1640193" cy="480131"/>
          </a:xfrm>
          <a:prstGeom prst="rect">
            <a:avLst/>
          </a:prstGeom>
          <a:noFill/>
          <a:ln w="38100">
            <a:noFill/>
            <a:miter lim="800000"/>
            <a:headEnd/>
            <a:tailEnd/>
          </a:ln>
        </p:spPr>
        <p:txBody>
          <a:bodyPr wrap="none">
            <a:spAutoFit/>
          </a:bodyPr>
          <a:lstStyle/>
          <a:p>
            <a:pPr eaLnBrk="0" hangingPunct="0">
              <a:lnSpc>
                <a:spcPct val="85000"/>
              </a:lnSpc>
              <a:spcBef>
                <a:spcPct val="10000"/>
              </a:spcBef>
              <a:buSzPct val="70000"/>
            </a:pPr>
            <a:r>
              <a:rPr lang="sl-SI" sz="1400" b="1" dirty="0" err="1" smtClean="0">
                <a:latin typeface="Tahoma" pitchFamily="34" charset="0"/>
              </a:rPr>
              <a:t>Digital</a:t>
            </a:r>
            <a:r>
              <a:rPr lang="sl-SI" sz="1400" b="1" dirty="0" smtClean="0">
                <a:latin typeface="Tahoma" pitchFamily="34" charset="0"/>
              </a:rPr>
              <a:t> </a:t>
            </a:r>
            <a:r>
              <a:rPr lang="sl-SI" sz="1400" b="1" dirty="0" err="1">
                <a:latin typeface="Tahoma" pitchFamily="34" charset="0"/>
              </a:rPr>
              <a:t>C</a:t>
            </a:r>
            <a:r>
              <a:rPr lang="sl-SI" sz="1400" b="1" dirty="0" err="1" smtClean="0">
                <a:latin typeface="Tahoma" pitchFamily="34" charset="0"/>
              </a:rPr>
              <a:t>ompass</a:t>
            </a:r>
            <a:endParaRPr lang="sl-SI" sz="1400" b="1" dirty="0" smtClean="0">
              <a:latin typeface="Tahoma" pitchFamily="34" charset="0"/>
            </a:endParaRPr>
          </a:p>
          <a:p>
            <a:pPr eaLnBrk="0" hangingPunct="0">
              <a:lnSpc>
                <a:spcPct val="85000"/>
              </a:lnSpc>
              <a:spcBef>
                <a:spcPct val="10000"/>
              </a:spcBef>
              <a:buSzPct val="70000"/>
            </a:pPr>
            <a:r>
              <a:rPr lang="sl-SI" sz="1400" dirty="0" err="1" smtClean="0">
                <a:effectLst/>
                <a:latin typeface="Tahoma" pitchFamily="34" charset="0"/>
              </a:rPr>
              <a:t>McKinsey</a:t>
            </a:r>
            <a:r>
              <a:rPr lang="sl-SI" sz="1400" dirty="0" smtClean="0">
                <a:effectLst/>
                <a:latin typeface="Tahoma" pitchFamily="34" charset="0"/>
              </a:rPr>
              <a:t>, 2016 </a:t>
            </a:r>
            <a:endParaRPr lang="sl-SI" sz="1400" dirty="0">
              <a:effectLst/>
              <a:latin typeface="Tahoma" pitchFamily="34" charset="0"/>
            </a:endParaRPr>
          </a:p>
        </p:txBody>
      </p:sp>
      <p:sp>
        <p:nvSpPr>
          <p:cNvPr id="2" name="TextBox 1"/>
          <p:cNvSpPr txBox="1"/>
          <p:nvPr/>
        </p:nvSpPr>
        <p:spPr>
          <a:xfrm>
            <a:off x="646379" y="1321689"/>
            <a:ext cx="4752528" cy="1865126"/>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sl-SI" sz="2000" dirty="0" smtClean="0"/>
              <a:t>Podjetja potrebujejo znanje za stalno izboljševanje in prilagajanje</a:t>
            </a:r>
          </a:p>
          <a:p>
            <a:pPr>
              <a:lnSpc>
                <a:spcPct val="90000"/>
              </a:lnSpc>
            </a:pPr>
            <a:endParaRPr lang="sl-SI" sz="800" dirty="0" smtClean="0"/>
          </a:p>
          <a:p>
            <a:pPr marL="342900" indent="-342900">
              <a:lnSpc>
                <a:spcPct val="90000"/>
              </a:lnSpc>
              <a:buFont typeface="Arial" panose="020B0604020202020204" pitchFamily="34" charset="0"/>
              <a:buChar char="•"/>
            </a:pPr>
            <a:r>
              <a:rPr lang="sl-SI" sz="2000" dirty="0" smtClean="0"/>
              <a:t>Transformacija v pametno tovarno je zgolj eden izmed korakov, ki sledijo – ne prvi in ne zadnji</a:t>
            </a:r>
            <a:endParaRPr lang="sl-SI" sz="2000" dirty="0"/>
          </a:p>
        </p:txBody>
      </p:sp>
      <p:graphicFrame>
        <p:nvGraphicFramePr>
          <p:cNvPr id="8" name="Diagram 7"/>
          <p:cNvGraphicFramePr/>
          <p:nvPr>
            <p:extLst>
              <p:ext uri="{D42A27DB-BD31-4B8C-83A1-F6EECF244321}">
                <p14:modId xmlns:p14="http://schemas.microsoft.com/office/powerpoint/2010/main" val="1533232215"/>
              </p:ext>
            </p:extLst>
          </p:nvPr>
        </p:nvGraphicFramePr>
        <p:xfrm>
          <a:off x="-327433" y="3284984"/>
          <a:ext cx="6048671" cy="3181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xplosion 2 10"/>
          <p:cNvSpPr/>
          <p:nvPr/>
        </p:nvSpPr>
        <p:spPr>
          <a:xfrm>
            <a:off x="1341884" y="3186815"/>
            <a:ext cx="1728192" cy="1610338"/>
          </a:xfrm>
          <a:prstGeom prst="irregularSeal2">
            <a:avLst/>
          </a:prstGeom>
          <a:noFill/>
          <a:ln w="38100">
            <a:solidFill>
              <a:srgbClr val="FF0000"/>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a:p>
        </p:txBody>
      </p:sp>
      <p:sp>
        <p:nvSpPr>
          <p:cNvPr id="12" name="Line Callout 1 (No Border) 11"/>
          <p:cNvSpPr/>
          <p:nvPr/>
        </p:nvSpPr>
        <p:spPr>
          <a:xfrm>
            <a:off x="3509782" y="5013176"/>
            <a:ext cx="1332148" cy="641637"/>
          </a:xfrm>
          <a:prstGeom prst="callout1">
            <a:avLst>
              <a:gd name="adj1" fmla="val 30086"/>
              <a:gd name="adj2" fmla="val 4927"/>
              <a:gd name="adj3" fmla="val -2480"/>
              <a:gd name="adj4" fmla="val -36773"/>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400" dirty="0" smtClean="0">
                <a:solidFill>
                  <a:srgbClr val="002060"/>
                </a:solidFill>
              </a:rPr>
              <a:t>Inženirski profili, informatiki</a:t>
            </a:r>
            <a:endParaRPr lang="sl-SI" sz="1400" dirty="0">
              <a:solidFill>
                <a:srgbClr val="002060"/>
              </a:solidFill>
            </a:endParaRPr>
          </a:p>
        </p:txBody>
      </p:sp>
      <p:sp>
        <p:nvSpPr>
          <p:cNvPr id="13" name="Line Callout 1 (No Border) 12"/>
          <p:cNvSpPr/>
          <p:nvPr/>
        </p:nvSpPr>
        <p:spPr>
          <a:xfrm>
            <a:off x="3895997" y="3145985"/>
            <a:ext cx="1332148" cy="641637"/>
          </a:xfrm>
          <a:prstGeom prst="callout1">
            <a:avLst>
              <a:gd name="adj1" fmla="val 30086"/>
              <a:gd name="adj2" fmla="val 4927"/>
              <a:gd name="adj3" fmla="val 62297"/>
              <a:gd name="adj4" fmla="val -21953"/>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400" dirty="0" smtClean="0">
                <a:solidFill>
                  <a:srgbClr val="002060"/>
                </a:solidFill>
              </a:rPr>
              <a:t>Družboslovni profili</a:t>
            </a:r>
            <a:endParaRPr lang="sl-SI" sz="1400" dirty="0">
              <a:solidFill>
                <a:srgbClr val="002060"/>
              </a:solidFill>
            </a:endParaRPr>
          </a:p>
        </p:txBody>
      </p:sp>
      <p:sp>
        <p:nvSpPr>
          <p:cNvPr id="14" name="Line Callout 1 (No Border) 13"/>
          <p:cNvSpPr/>
          <p:nvPr/>
        </p:nvSpPr>
        <p:spPr>
          <a:xfrm>
            <a:off x="-125992" y="4508504"/>
            <a:ext cx="1944216" cy="641637"/>
          </a:xfrm>
          <a:prstGeom prst="callout1">
            <a:avLst>
              <a:gd name="adj1" fmla="val -15721"/>
              <a:gd name="adj2" fmla="val 79787"/>
              <a:gd name="adj3" fmla="val -51372"/>
              <a:gd name="adj4" fmla="val 109654"/>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400" dirty="0" smtClean="0">
                <a:solidFill>
                  <a:srgbClr val="002060"/>
                </a:solidFill>
              </a:rPr>
              <a:t>Sposobnost celovitega razmišljanja:</a:t>
            </a:r>
          </a:p>
          <a:p>
            <a:pPr algn="ctr"/>
            <a:r>
              <a:rPr lang="sl-SI" sz="1400" b="1" dirty="0" err="1" smtClean="0">
                <a:solidFill>
                  <a:srgbClr val="FF0000"/>
                </a:solidFill>
              </a:rPr>
              <a:t>multi</a:t>
            </a:r>
            <a:r>
              <a:rPr lang="sl-SI" sz="1400" b="1" dirty="0" smtClean="0">
                <a:solidFill>
                  <a:srgbClr val="FF0000"/>
                </a:solidFill>
              </a:rPr>
              <a:t>-disciplinarni </a:t>
            </a:r>
            <a:r>
              <a:rPr lang="sl-SI" sz="1400" b="1" dirty="0" smtClean="0">
                <a:solidFill>
                  <a:srgbClr val="FF0000"/>
                </a:solidFill>
              </a:rPr>
              <a:t>profil: študij programa</a:t>
            </a:r>
          </a:p>
          <a:p>
            <a:pPr algn="ctr"/>
            <a:r>
              <a:rPr lang="sl-SI" sz="1400" b="1" dirty="0" smtClean="0">
                <a:solidFill>
                  <a:srgbClr val="FF0000"/>
                </a:solidFill>
              </a:rPr>
              <a:t>INŽENIRING POSLOVNIH SISTEMOV</a:t>
            </a:r>
            <a:r>
              <a:rPr lang="sl-SI" sz="1400" dirty="0" smtClean="0">
                <a:solidFill>
                  <a:srgbClr val="002060"/>
                </a:solidFill>
              </a:rPr>
              <a:t>!</a:t>
            </a:r>
            <a:endParaRPr lang="sl-SI" sz="1400" dirty="0">
              <a:solidFill>
                <a:srgbClr val="002060"/>
              </a:solidFill>
            </a:endParaRPr>
          </a:p>
        </p:txBody>
      </p:sp>
    </p:spTree>
    <p:extLst>
      <p:ext uri="{BB962C8B-B14F-4D97-AF65-F5344CB8AC3E}">
        <p14:creationId xmlns:p14="http://schemas.microsoft.com/office/powerpoint/2010/main" val="3925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23063" y="2115538"/>
            <a:ext cx="1049339" cy="956871"/>
          </a:xfrm>
          <a:prstGeom prst="rect">
            <a:avLst/>
          </a:prstGeom>
        </p:spPr>
      </p:pic>
      <p:sp>
        <p:nvSpPr>
          <p:cNvPr id="5" name="Desna puščica 34"/>
          <p:cNvSpPr/>
          <p:nvPr/>
        </p:nvSpPr>
        <p:spPr bwMode="auto">
          <a:xfrm rot="19625424">
            <a:off x="508992" y="3925416"/>
            <a:ext cx="6749285" cy="840122"/>
          </a:xfrm>
          <a:prstGeom prst="rightArrow">
            <a:avLst/>
          </a:prstGeom>
          <a:solidFill>
            <a:srgbClr val="EFF7FF"/>
          </a:solidFill>
          <a:ln w="3175">
            <a:solidFill>
              <a:srgbClr val="00B050"/>
            </a:solidFill>
          </a:ln>
          <a:effectLst>
            <a:glow rad="342900">
              <a:schemeClr val="accent1">
                <a:alpha val="15000"/>
              </a:schemeClr>
            </a:glow>
            <a:outerShdw blurRad="50800" dist="38100" algn="l" rotWithShape="0">
              <a:prstClr val="black">
                <a:alpha val="40000"/>
              </a:prstClr>
            </a:outerShdw>
            <a:reflection endPos="0" dir="5400000" sy="-100000" algn="bl" rotWithShape="0"/>
            <a:softEdge rad="0"/>
          </a:effectLst>
        </p:spPr>
        <p:txBody>
          <a:bodyPr rot="10800000"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sl-SI" sz="1800" b="0" i="0" u="none" strike="noStrike" cap="none" normalizeH="0" baseline="0" smtClean="0">
              <a:ln>
                <a:noFill/>
              </a:ln>
              <a:solidFill>
                <a:schemeClr val="tx1"/>
              </a:solidFill>
              <a:effectLst/>
              <a:latin typeface="Times New Roman" pitchFamily="18" charset="0"/>
            </a:endParaRPr>
          </a:p>
        </p:txBody>
      </p:sp>
      <p:sp>
        <p:nvSpPr>
          <p:cNvPr id="6" name="Rectangle 5"/>
          <p:cNvSpPr>
            <a:spLocks noChangeArrowheads="1"/>
          </p:cNvSpPr>
          <p:nvPr/>
        </p:nvSpPr>
        <p:spPr bwMode="auto">
          <a:xfrm>
            <a:off x="693812" y="135231"/>
            <a:ext cx="8316416" cy="574576"/>
          </a:xfrm>
          <a:prstGeom prst="rect">
            <a:avLst/>
          </a:prstGeom>
        </p:spPr>
        <p:txBody>
          <a:bodyPr vert="horz" lIns="91440" tIns="45720" rIns="91440" bIns="45720" rtlCol="0" anchor="b">
            <a:normAutofit/>
          </a:bodyPr>
          <a:lstStyle/>
          <a:p>
            <a:pPr>
              <a:lnSpc>
                <a:spcPct val="90000"/>
              </a:lnSpc>
              <a:spcBef>
                <a:spcPct val="0"/>
              </a:spcBef>
            </a:pPr>
            <a:r>
              <a:rPr lang="sl-SI" sz="2800" b="1" cap="all" dirty="0" smtClean="0">
                <a:solidFill>
                  <a:schemeClr val="tx1">
                    <a:lumMod val="50000"/>
                  </a:schemeClr>
                </a:solidFill>
                <a:latin typeface="+mj-lt"/>
                <a:ea typeface="+mj-ea"/>
                <a:cs typeface="+mj-cs"/>
              </a:rPr>
              <a:t>Primer neučinkovite TRANSFORMACIJE</a:t>
            </a:r>
            <a:endParaRPr lang="sl-SI" sz="2800" b="1" cap="all" dirty="0">
              <a:solidFill>
                <a:schemeClr val="tx1">
                  <a:lumMod val="50000"/>
                </a:schemeClr>
              </a:solidFill>
              <a:latin typeface="+mj-lt"/>
              <a:ea typeface="+mj-ea"/>
              <a:cs typeface="+mj-cs"/>
            </a:endParaRPr>
          </a:p>
        </p:txBody>
      </p:sp>
      <p:pic>
        <p:nvPicPr>
          <p:cNvPr id="7" name="Picture 6"/>
          <p:cNvPicPr>
            <a:picLocks noChangeAspect="1"/>
          </p:cNvPicPr>
          <p:nvPr/>
        </p:nvPicPr>
        <p:blipFill>
          <a:blip r:embed="rId3"/>
          <a:stretch>
            <a:fillRect/>
          </a:stretch>
        </p:blipFill>
        <p:spPr>
          <a:xfrm>
            <a:off x="557624" y="4766389"/>
            <a:ext cx="757120" cy="1585778"/>
          </a:xfrm>
          <a:prstGeom prst="rect">
            <a:avLst/>
          </a:prstGeom>
        </p:spPr>
      </p:pic>
      <p:pic>
        <p:nvPicPr>
          <p:cNvPr id="8" name="Picture 7"/>
          <p:cNvPicPr>
            <a:picLocks noChangeAspect="1"/>
          </p:cNvPicPr>
          <p:nvPr/>
        </p:nvPicPr>
        <p:blipFill>
          <a:blip r:embed="rId4"/>
          <a:stretch>
            <a:fillRect/>
          </a:stretch>
        </p:blipFill>
        <p:spPr>
          <a:xfrm>
            <a:off x="1366298" y="4816111"/>
            <a:ext cx="650865" cy="1536444"/>
          </a:xfrm>
          <a:prstGeom prst="rect">
            <a:avLst/>
          </a:prstGeom>
        </p:spPr>
      </p:pic>
      <p:grpSp>
        <p:nvGrpSpPr>
          <p:cNvPr id="9" name="Group 8"/>
          <p:cNvGrpSpPr/>
          <p:nvPr/>
        </p:nvGrpSpPr>
        <p:grpSpPr>
          <a:xfrm>
            <a:off x="397199" y="3670810"/>
            <a:ext cx="1725750" cy="1205331"/>
            <a:chOff x="666775" y="3580122"/>
            <a:chExt cx="1725750" cy="1205331"/>
          </a:xfrm>
        </p:grpSpPr>
        <p:sp>
          <p:nvSpPr>
            <p:cNvPr id="10" name="Rectangle 5"/>
            <p:cNvSpPr>
              <a:spLocks noChangeArrowheads="1"/>
            </p:cNvSpPr>
            <p:nvPr/>
          </p:nvSpPr>
          <p:spPr bwMode="auto">
            <a:xfrm>
              <a:off x="666775" y="3580122"/>
              <a:ext cx="979292" cy="362259"/>
            </a:xfrm>
            <a:prstGeom prst="rect">
              <a:avLst/>
            </a:prstGeom>
            <a:noFill/>
            <a:ln w="9525">
              <a:noFill/>
              <a:miter lim="800000"/>
              <a:headEnd/>
              <a:tailEnd/>
            </a:ln>
          </p:spPr>
          <p:txBody>
            <a:bodyPr/>
            <a:lstStyle/>
            <a:p>
              <a:pPr eaLnBrk="0" fontAlgn="base" hangingPunct="0">
                <a:spcBef>
                  <a:spcPts val="600"/>
                </a:spcBef>
                <a:spcAft>
                  <a:spcPct val="0"/>
                </a:spcAft>
                <a:tabLst>
                  <a:tab pos="2281238" algn="l"/>
                  <a:tab pos="8572500" algn="r"/>
                </a:tabLst>
                <a:defRPr/>
              </a:pPr>
              <a:r>
                <a:rPr lang="sl-SI" sz="2000" b="1" dirty="0" smtClean="0">
                  <a:solidFill>
                    <a:srgbClr val="00B050"/>
                  </a:solidFill>
                  <a:effectLst>
                    <a:outerShdw blurRad="38100" dist="38100" dir="2700000" algn="tl">
                      <a:srgbClr val="000000">
                        <a:alpha val="43137"/>
                      </a:srgbClr>
                    </a:outerShdw>
                  </a:effectLst>
                  <a:cs typeface="Arial" charset="0"/>
                </a:rPr>
                <a:t>AS-IS (2011)</a:t>
              </a:r>
              <a:endParaRPr lang="sl-SI" sz="2000" b="1" dirty="0">
                <a:solidFill>
                  <a:srgbClr val="00B050"/>
                </a:solidFill>
                <a:effectLst>
                  <a:outerShdw blurRad="38100" dist="38100" dir="2700000" algn="tl">
                    <a:srgbClr val="000000">
                      <a:alpha val="43137"/>
                    </a:srgbClr>
                  </a:outerShdw>
                </a:effectLst>
                <a:cs typeface="Arial" charset="0"/>
              </a:endParaRPr>
            </a:p>
          </p:txBody>
        </p:sp>
        <p:sp>
          <p:nvSpPr>
            <p:cNvPr id="11" name="Rectangle 10"/>
            <p:cNvSpPr/>
            <p:nvPr/>
          </p:nvSpPr>
          <p:spPr>
            <a:xfrm>
              <a:off x="725081" y="4262233"/>
              <a:ext cx="1667444" cy="523220"/>
            </a:xfrm>
            <a:prstGeom prst="rect">
              <a:avLst/>
            </a:prstGeom>
          </p:spPr>
          <p:txBody>
            <a:bodyPr wrap="none">
              <a:spAutoFit/>
            </a:bodyPr>
            <a:lstStyle/>
            <a:p>
              <a:r>
                <a:rPr lang="sl-SI" sz="1400" dirty="0" smtClean="0">
                  <a:latin typeface="arial" panose="020B0604020202020204" pitchFamily="34" charset="0"/>
                </a:rPr>
                <a:t>Popisani in</a:t>
              </a:r>
            </a:p>
            <a:p>
              <a:r>
                <a:rPr lang="sl-SI" sz="1400" dirty="0">
                  <a:latin typeface="arial" panose="020B0604020202020204" pitchFamily="34" charset="0"/>
                </a:rPr>
                <a:t>a</a:t>
              </a:r>
              <a:r>
                <a:rPr lang="sl-SI" sz="1400" dirty="0" smtClean="0">
                  <a:latin typeface="arial" panose="020B0604020202020204" pitchFamily="34" charset="0"/>
                </a:rPr>
                <a:t>nalizirani procesi</a:t>
              </a:r>
              <a:r>
                <a:rPr lang="it-IT" sz="1400" dirty="0" smtClean="0">
                  <a:latin typeface="arial" panose="020B0604020202020204" pitchFamily="34" charset="0"/>
                </a:rPr>
                <a:t> </a:t>
              </a:r>
              <a:endParaRPr lang="sl-SI" sz="1400" dirty="0"/>
            </a:p>
          </p:txBody>
        </p:sp>
      </p:grpSp>
      <p:grpSp>
        <p:nvGrpSpPr>
          <p:cNvPr id="12" name="Group 11"/>
          <p:cNvGrpSpPr/>
          <p:nvPr/>
        </p:nvGrpSpPr>
        <p:grpSpPr>
          <a:xfrm>
            <a:off x="2076631" y="4516119"/>
            <a:ext cx="2423584" cy="1564998"/>
            <a:chOff x="2356400" y="4762906"/>
            <a:chExt cx="2423584" cy="1564998"/>
          </a:xfrm>
        </p:grpSpPr>
        <p:sp>
          <p:nvSpPr>
            <p:cNvPr id="13" name="Rectangle 5"/>
            <p:cNvSpPr>
              <a:spLocks noChangeArrowheads="1"/>
            </p:cNvSpPr>
            <p:nvPr/>
          </p:nvSpPr>
          <p:spPr bwMode="auto">
            <a:xfrm>
              <a:off x="2356400" y="4762906"/>
              <a:ext cx="1338964" cy="362259"/>
            </a:xfrm>
            <a:prstGeom prst="rect">
              <a:avLst/>
            </a:prstGeom>
            <a:noFill/>
            <a:ln w="9525">
              <a:noFill/>
              <a:miter lim="800000"/>
              <a:headEnd/>
              <a:tailEnd/>
            </a:ln>
          </p:spPr>
          <p:txBody>
            <a:bodyPr/>
            <a:lstStyle/>
            <a:p>
              <a:pPr eaLnBrk="0" fontAlgn="base" hangingPunct="0">
                <a:spcBef>
                  <a:spcPts val="600"/>
                </a:spcBef>
                <a:spcAft>
                  <a:spcPct val="0"/>
                </a:spcAft>
                <a:tabLst>
                  <a:tab pos="2281238" algn="l"/>
                  <a:tab pos="8572500" algn="r"/>
                </a:tabLst>
                <a:defRPr/>
              </a:pPr>
              <a:r>
                <a:rPr lang="sl-SI" sz="2000" b="1" dirty="0" smtClean="0">
                  <a:solidFill>
                    <a:srgbClr val="00B050"/>
                  </a:solidFill>
                  <a:effectLst>
                    <a:outerShdw blurRad="38100" dist="38100" dir="2700000" algn="tl">
                      <a:srgbClr val="000000">
                        <a:alpha val="43137"/>
                      </a:srgbClr>
                    </a:outerShdw>
                  </a:effectLst>
                  <a:cs typeface="Arial" charset="0"/>
                </a:rPr>
                <a:t>WISH-TO</a:t>
              </a:r>
            </a:p>
            <a:p>
              <a:pPr eaLnBrk="0" fontAlgn="base" hangingPunct="0">
                <a:spcBef>
                  <a:spcPts val="600"/>
                </a:spcBef>
                <a:spcAft>
                  <a:spcPct val="0"/>
                </a:spcAft>
                <a:tabLst>
                  <a:tab pos="2281238" algn="l"/>
                  <a:tab pos="8572500" algn="r"/>
                </a:tabLst>
                <a:defRPr/>
              </a:pPr>
              <a:r>
                <a:rPr lang="sl-SI" sz="2000" b="1" dirty="0" smtClean="0">
                  <a:solidFill>
                    <a:srgbClr val="00B050"/>
                  </a:solidFill>
                  <a:effectLst>
                    <a:outerShdw blurRad="38100" dist="38100" dir="2700000" algn="tl">
                      <a:srgbClr val="000000">
                        <a:alpha val="43137"/>
                      </a:srgbClr>
                    </a:outerShdw>
                  </a:effectLst>
                  <a:cs typeface="Arial" charset="0"/>
                </a:rPr>
                <a:t>(2012)</a:t>
              </a:r>
              <a:endParaRPr lang="sl-SI" sz="2000" b="1" dirty="0">
                <a:solidFill>
                  <a:srgbClr val="00B050"/>
                </a:solidFill>
                <a:effectLst>
                  <a:outerShdw blurRad="38100" dist="38100" dir="2700000" algn="tl">
                    <a:srgbClr val="000000">
                      <a:alpha val="43137"/>
                    </a:srgbClr>
                  </a:outerShdw>
                </a:effectLst>
                <a:cs typeface="Arial" charset="0"/>
              </a:endParaRPr>
            </a:p>
          </p:txBody>
        </p:sp>
        <p:sp>
          <p:nvSpPr>
            <p:cNvPr id="14" name="Rectangle 13"/>
            <p:cNvSpPr/>
            <p:nvPr/>
          </p:nvSpPr>
          <p:spPr>
            <a:xfrm>
              <a:off x="2430381" y="5589240"/>
              <a:ext cx="2349603" cy="738664"/>
            </a:xfrm>
            <a:prstGeom prst="rect">
              <a:avLst/>
            </a:prstGeom>
          </p:spPr>
          <p:txBody>
            <a:bodyPr wrap="square">
              <a:spAutoFit/>
            </a:bodyPr>
            <a:lstStyle/>
            <a:p>
              <a:r>
                <a:rPr lang="sl-SI" sz="1400" dirty="0" smtClean="0">
                  <a:latin typeface="arial" panose="020B0604020202020204" pitchFamily="34" charset="0"/>
                </a:rPr>
                <a:t>Oblikovane strateške usmeritve – vizija novega procesa</a:t>
              </a:r>
              <a:endParaRPr lang="sl-SI" sz="1400" dirty="0"/>
            </a:p>
          </p:txBody>
        </p:sp>
      </p:grpSp>
      <p:grpSp>
        <p:nvGrpSpPr>
          <p:cNvPr id="15" name="Group 14"/>
          <p:cNvGrpSpPr/>
          <p:nvPr/>
        </p:nvGrpSpPr>
        <p:grpSpPr>
          <a:xfrm>
            <a:off x="1968865" y="3104299"/>
            <a:ext cx="1663075" cy="1235049"/>
            <a:chOff x="2699792" y="2977610"/>
            <a:chExt cx="1663075" cy="1235049"/>
          </a:xfrm>
        </p:grpSpPr>
        <p:sp>
          <p:nvSpPr>
            <p:cNvPr id="16" name="Rectangle 5"/>
            <p:cNvSpPr>
              <a:spLocks noChangeArrowheads="1"/>
            </p:cNvSpPr>
            <p:nvPr/>
          </p:nvSpPr>
          <p:spPr bwMode="auto">
            <a:xfrm>
              <a:off x="2699792" y="2977610"/>
              <a:ext cx="1338964" cy="362259"/>
            </a:xfrm>
            <a:prstGeom prst="rect">
              <a:avLst/>
            </a:prstGeom>
            <a:noFill/>
            <a:ln w="9525">
              <a:noFill/>
              <a:miter lim="800000"/>
              <a:headEnd/>
              <a:tailEnd/>
            </a:ln>
          </p:spPr>
          <p:txBody>
            <a:bodyPr/>
            <a:lstStyle/>
            <a:p>
              <a:pPr eaLnBrk="0" fontAlgn="base" hangingPunct="0">
                <a:spcBef>
                  <a:spcPts val="600"/>
                </a:spcBef>
                <a:spcAft>
                  <a:spcPct val="0"/>
                </a:spcAft>
                <a:tabLst>
                  <a:tab pos="2281238" algn="l"/>
                  <a:tab pos="8572500" algn="r"/>
                </a:tabLst>
                <a:defRPr/>
              </a:pPr>
              <a:r>
                <a:rPr lang="sl-SI" sz="2000" b="1" dirty="0" smtClean="0">
                  <a:solidFill>
                    <a:srgbClr val="00B050"/>
                  </a:solidFill>
                  <a:effectLst>
                    <a:outerShdw blurRad="38100" dist="38100" dir="2700000" algn="tl">
                      <a:srgbClr val="000000">
                        <a:alpha val="43137"/>
                      </a:srgbClr>
                    </a:outerShdw>
                  </a:effectLst>
                  <a:cs typeface="Arial" charset="0"/>
                </a:rPr>
                <a:t>TO-BE</a:t>
              </a:r>
            </a:p>
            <a:p>
              <a:pPr eaLnBrk="0" fontAlgn="base" hangingPunct="0">
                <a:spcBef>
                  <a:spcPts val="600"/>
                </a:spcBef>
                <a:spcAft>
                  <a:spcPct val="0"/>
                </a:spcAft>
                <a:tabLst>
                  <a:tab pos="2281238" algn="l"/>
                  <a:tab pos="8572500" algn="r"/>
                </a:tabLst>
                <a:defRPr/>
              </a:pPr>
              <a:r>
                <a:rPr lang="sl-SI" sz="2000" b="1" dirty="0" smtClean="0">
                  <a:solidFill>
                    <a:srgbClr val="00B050"/>
                  </a:solidFill>
                  <a:effectLst>
                    <a:outerShdw blurRad="38100" dist="38100" dir="2700000" algn="tl">
                      <a:srgbClr val="000000">
                        <a:alpha val="43137"/>
                      </a:srgbClr>
                    </a:outerShdw>
                  </a:effectLst>
                  <a:cs typeface="Arial" charset="0"/>
                </a:rPr>
                <a:t>(2012)</a:t>
              </a:r>
              <a:endParaRPr lang="sl-SI" sz="2000" b="1" dirty="0">
                <a:solidFill>
                  <a:srgbClr val="00B050"/>
                </a:solidFill>
                <a:effectLst>
                  <a:outerShdw blurRad="38100" dist="38100" dir="2700000" algn="tl">
                    <a:srgbClr val="000000">
                      <a:alpha val="43137"/>
                    </a:srgbClr>
                  </a:outerShdw>
                </a:effectLst>
                <a:cs typeface="Arial" charset="0"/>
              </a:endParaRPr>
            </a:p>
          </p:txBody>
        </p:sp>
        <p:sp>
          <p:nvSpPr>
            <p:cNvPr id="17" name="Rectangle 16"/>
            <p:cNvSpPr/>
            <p:nvPr/>
          </p:nvSpPr>
          <p:spPr>
            <a:xfrm>
              <a:off x="2716932" y="3689439"/>
              <a:ext cx="1645935" cy="523220"/>
            </a:xfrm>
            <a:prstGeom prst="rect">
              <a:avLst/>
            </a:prstGeom>
          </p:spPr>
          <p:txBody>
            <a:bodyPr wrap="square">
              <a:spAutoFit/>
            </a:bodyPr>
            <a:lstStyle/>
            <a:p>
              <a:r>
                <a:rPr lang="sl-SI" sz="1400" dirty="0" smtClean="0">
                  <a:latin typeface="arial" panose="020B0604020202020204" pitchFamily="34" charset="0"/>
                </a:rPr>
                <a:t>Pripravljene tehnološke rešitve</a:t>
              </a:r>
              <a:endParaRPr lang="sl-SI" sz="1400" dirty="0">
                <a:latin typeface="arial" panose="020B0604020202020204" pitchFamily="34" charset="0"/>
              </a:endParaRPr>
            </a:p>
          </p:txBody>
        </p:sp>
      </p:grpSp>
      <p:grpSp>
        <p:nvGrpSpPr>
          <p:cNvPr id="18" name="Group 17"/>
          <p:cNvGrpSpPr/>
          <p:nvPr/>
        </p:nvGrpSpPr>
        <p:grpSpPr>
          <a:xfrm>
            <a:off x="5908699" y="1354388"/>
            <a:ext cx="2422373" cy="2579032"/>
            <a:chOff x="6156176" y="1574626"/>
            <a:chExt cx="2422373" cy="2579032"/>
          </a:xfrm>
        </p:grpSpPr>
        <p:sp>
          <p:nvSpPr>
            <p:cNvPr id="19" name="Rectangle 5"/>
            <p:cNvSpPr>
              <a:spLocks noChangeArrowheads="1"/>
            </p:cNvSpPr>
            <p:nvPr/>
          </p:nvSpPr>
          <p:spPr bwMode="auto">
            <a:xfrm>
              <a:off x="6156176" y="1574626"/>
              <a:ext cx="1502793" cy="362259"/>
            </a:xfrm>
            <a:prstGeom prst="rect">
              <a:avLst/>
            </a:prstGeom>
            <a:noFill/>
            <a:ln w="9525">
              <a:noFill/>
              <a:miter lim="800000"/>
              <a:headEnd/>
              <a:tailEnd/>
            </a:ln>
          </p:spPr>
          <p:txBody>
            <a:bodyPr/>
            <a:lstStyle/>
            <a:p>
              <a:pPr eaLnBrk="0" fontAlgn="base" hangingPunct="0">
                <a:spcBef>
                  <a:spcPts val="600"/>
                </a:spcBef>
                <a:spcAft>
                  <a:spcPct val="0"/>
                </a:spcAft>
                <a:tabLst>
                  <a:tab pos="2281238" algn="l"/>
                  <a:tab pos="8572500" algn="r"/>
                </a:tabLst>
                <a:defRPr/>
              </a:pPr>
              <a:r>
                <a:rPr lang="sl-SI" sz="2000" b="1" dirty="0" smtClean="0">
                  <a:solidFill>
                    <a:schemeClr val="accent2"/>
                  </a:solidFill>
                  <a:effectLst>
                    <a:outerShdw blurRad="38100" dist="38100" dir="2700000" algn="tl">
                      <a:srgbClr val="000000">
                        <a:alpha val="43137"/>
                      </a:srgbClr>
                    </a:outerShdw>
                  </a:effectLst>
                  <a:cs typeface="Arial" charset="0"/>
                </a:rPr>
                <a:t>New AS-IS</a:t>
              </a:r>
            </a:p>
            <a:p>
              <a:pPr eaLnBrk="0" fontAlgn="base" hangingPunct="0">
                <a:spcBef>
                  <a:spcPts val="600"/>
                </a:spcBef>
                <a:spcAft>
                  <a:spcPct val="0"/>
                </a:spcAft>
                <a:tabLst>
                  <a:tab pos="2281238" algn="l"/>
                  <a:tab pos="8572500" algn="r"/>
                </a:tabLst>
                <a:defRPr/>
              </a:pPr>
              <a:r>
                <a:rPr lang="sl-SI" sz="2000" b="1" dirty="0" smtClean="0">
                  <a:solidFill>
                    <a:schemeClr val="accent2"/>
                  </a:solidFill>
                  <a:effectLst>
                    <a:outerShdw blurRad="38100" dist="38100" dir="2700000" algn="tl">
                      <a:srgbClr val="000000">
                        <a:alpha val="43137"/>
                      </a:srgbClr>
                    </a:outerShdw>
                  </a:effectLst>
                  <a:cs typeface="Arial" charset="0"/>
                </a:rPr>
                <a:t>(2016)</a:t>
              </a:r>
              <a:endParaRPr lang="sl-SI" sz="2000" b="1" dirty="0">
                <a:solidFill>
                  <a:schemeClr val="accent2"/>
                </a:solidFill>
                <a:effectLst>
                  <a:outerShdw blurRad="38100" dist="38100" dir="2700000" algn="tl">
                    <a:srgbClr val="000000">
                      <a:alpha val="43137"/>
                    </a:srgbClr>
                  </a:outerShdw>
                </a:effectLst>
                <a:cs typeface="Arial" charset="0"/>
              </a:endParaRPr>
            </a:p>
          </p:txBody>
        </p:sp>
        <p:sp>
          <p:nvSpPr>
            <p:cNvPr id="20" name="Rectangle 19"/>
            <p:cNvSpPr/>
            <p:nvPr/>
          </p:nvSpPr>
          <p:spPr>
            <a:xfrm>
              <a:off x="6209946" y="3199551"/>
              <a:ext cx="2368603" cy="954107"/>
            </a:xfrm>
            <a:prstGeom prst="rect">
              <a:avLst/>
            </a:prstGeom>
          </p:spPr>
          <p:txBody>
            <a:bodyPr wrap="square">
              <a:spAutoFit/>
            </a:bodyPr>
            <a:lstStyle/>
            <a:p>
              <a:r>
                <a:rPr lang="sl-SI" sz="1400" dirty="0">
                  <a:latin typeface="arial" panose="020B0604020202020204" pitchFamily="34" charset="0"/>
                </a:rPr>
                <a:t>Zadovoljni uporabniki, sprejeta nova </a:t>
              </a:r>
              <a:r>
                <a:rPr lang="sl-SI" sz="1400" dirty="0" smtClean="0">
                  <a:latin typeface="arial" panose="020B0604020202020204" pitchFamily="34" charset="0"/>
                </a:rPr>
                <a:t>organizacija </a:t>
              </a:r>
              <a:r>
                <a:rPr lang="sl-SI" sz="1400" dirty="0">
                  <a:latin typeface="arial" panose="020B0604020202020204" pitchFamily="34" charset="0"/>
                </a:rPr>
                <a:t>dela, enostaven, napreden proces</a:t>
              </a:r>
            </a:p>
          </p:txBody>
        </p:sp>
      </p:grpSp>
      <p:grpSp>
        <p:nvGrpSpPr>
          <p:cNvPr id="21" name="Group 20"/>
          <p:cNvGrpSpPr/>
          <p:nvPr/>
        </p:nvGrpSpPr>
        <p:grpSpPr>
          <a:xfrm>
            <a:off x="4232244" y="3922945"/>
            <a:ext cx="3006596" cy="1628097"/>
            <a:chOff x="6156176" y="1574626"/>
            <a:chExt cx="3006596" cy="1628097"/>
          </a:xfrm>
        </p:grpSpPr>
        <p:sp>
          <p:nvSpPr>
            <p:cNvPr id="22" name="Rectangle 5"/>
            <p:cNvSpPr>
              <a:spLocks noChangeArrowheads="1"/>
            </p:cNvSpPr>
            <p:nvPr/>
          </p:nvSpPr>
          <p:spPr bwMode="auto">
            <a:xfrm>
              <a:off x="6156176" y="1574626"/>
              <a:ext cx="1502793" cy="362259"/>
            </a:xfrm>
            <a:prstGeom prst="rect">
              <a:avLst/>
            </a:prstGeom>
            <a:noFill/>
            <a:ln w="9525">
              <a:noFill/>
              <a:miter lim="800000"/>
              <a:headEnd/>
              <a:tailEnd/>
            </a:ln>
          </p:spPr>
          <p:txBody>
            <a:bodyPr/>
            <a:lstStyle/>
            <a:p>
              <a:pPr eaLnBrk="0" fontAlgn="base" hangingPunct="0">
                <a:spcBef>
                  <a:spcPts val="600"/>
                </a:spcBef>
                <a:spcAft>
                  <a:spcPct val="0"/>
                </a:spcAft>
                <a:tabLst>
                  <a:tab pos="2281238" algn="l"/>
                  <a:tab pos="8572500" algn="r"/>
                </a:tabLst>
                <a:defRPr/>
              </a:pPr>
              <a:r>
                <a:rPr lang="sl-SI" sz="2000" b="1" dirty="0" smtClean="0">
                  <a:solidFill>
                    <a:srgbClr val="FF0000"/>
                  </a:solidFill>
                  <a:effectLst>
                    <a:outerShdw blurRad="38100" dist="38100" dir="2700000" algn="tl">
                      <a:srgbClr val="000000">
                        <a:alpha val="43137"/>
                      </a:srgbClr>
                    </a:outerShdw>
                  </a:effectLst>
                  <a:cs typeface="Arial" charset="0"/>
                </a:rPr>
                <a:t>4 leta </a:t>
              </a:r>
            </a:p>
            <a:p>
              <a:pPr eaLnBrk="0" fontAlgn="base" hangingPunct="0">
                <a:spcBef>
                  <a:spcPts val="600"/>
                </a:spcBef>
                <a:spcAft>
                  <a:spcPct val="0"/>
                </a:spcAft>
                <a:tabLst>
                  <a:tab pos="2281238" algn="l"/>
                  <a:tab pos="8572500" algn="r"/>
                </a:tabLst>
                <a:defRPr/>
              </a:pPr>
              <a:r>
                <a:rPr lang="sl-SI" sz="2000" b="1" dirty="0" smtClean="0">
                  <a:solidFill>
                    <a:srgbClr val="FF0000"/>
                  </a:solidFill>
                  <a:effectLst>
                    <a:outerShdw blurRad="38100" dist="38100" dir="2700000" algn="tl">
                      <a:srgbClr val="000000">
                        <a:alpha val="43137"/>
                      </a:srgbClr>
                    </a:outerShdw>
                  </a:effectLst>
                  <a:cs typeface="Arial" charset="0"/>
                </a:rPr>
                <a:t>???</a:t>
              </a:r>
              <a:endParaRPr lang="sl-SI" sz="2000" b="1" dirty="0">
                <a:solidFill>
                  <a:srgbClr val="FF0000"/>
                </a:solidFill>
                <a:effectLst>
                  <a:outerShdw blurRad="38100" dist="38100" dir="2700000" algn="tl">
                    <a:srgbClr val="000000">
                      <a:alpha val="43137"/>
                    </a:srgbClr>
                  </a:outerShdw>
                </a:effectLst>
                <a:cs typeface="Arial" charset="0"/>
              </a:endParaRPr>
            </a:p>
          </p:txBody>
        </p:sp>
        <p:sp>
          <p:nvSpPr>
            <p:cNvPr id="23" name="Rectangle 22"/>
            <p:cNvSpPr/>
            <p:nvPr/>
          </p:nvSpPr>
          <p:spPr>
            <a:xfrm>
              <a:off x="6210254" y="2464059"/>
              <a:ext cx="2952518" cy="738664"/>
            </a:xfrm>
            <a:prstGeom prst="rect">
              <a:avLst/>
            </a:prstGeom>
          </p:spPr>
          <p:txBody>
            <a:bodyPr wrap="square">
              <a:spAutoFit/>
            </a:bodyPr>
            <a:lstStyle/>
            <a:p>
              <a:pPr fontAlgn="t"/>
              <a:r>
                <a:rPr lang="sl-SI" sz="1400" dirty="0" smtClean="0"/>
                <a:t>Ni bilo znanja s področja managementa sprememb – spregledan človeški dejavnik</a:t>
              </a:r>
              <a:endParaRPr lang="sl-SI" sz="1400" dirty="0"/>
            </a:p>
          </p:txBody>
        </p:sp>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264" y="1926403"/>
            <a:ext cx="2614536" cy="1962191"/>
          </a:xfrm>
          <a:prstGeom prst="rect">
            <a:avLst/>
          </a:prstGeom>
          <a:ln>
            <a:solidFill>
              <a:schemeClr val="tx1"/>
            </a:solidFill>
          </a:ln>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428" y="1308882"/>
            <a:ext cx="5465963" cy="4102167"/>
          </a:xfrm>
          <a:prstGeom prst="rect">
            <a:avLst/>
          </a:prstGeom>
          <a:ln>
            <a:solidFill>
              <a:schemeClr val="tx1"/>
            </a:solidFill>
          </a:ln>
          <a:effectLst>
            <a:outerShdw blurRad="50800" dist="38100" dir="2700000" algn="tl" rotWithShape="0">
              <a:prstClr val="black">
                <a:alpha val="40000"/>
              </a:prstClr>
            </a:outerShdw>
          </a:effectLst>
        </p:spPr>
      </p:pic>
      <p:cxnSp>
        <p:nvCxnSpPr>
          <p:cNvPr id="26" name="Raven puščični povezovalnik 33"/>
          <p:cNvCxnSpPr/>
          <p:nvPr/>
        </p:nvCxnSpPr>
        <p:spPr bwMode="auto">
          <a:xfrm flipV="1">
            <a:off x="383702" y="868495"/>
            <a:ext cx="11013" cy="5586008"/>
          </a:xfrm>
          <a:prstGeom prst="straightConnector1">
            <a:avLst/>
          </a:prstGeom>
          <a:solidFill>
            <a:schemeClr val="accent1"/>
          </a:solidFill>
          <a:ln w="25400" cap="flat" cmpd="sng" algn="ctr">
            <a:solidFill>
              <a:schemeClr val="bg2">
                <a:lumMod val="50000"/>
              </a:schemeClr>
            </a:solidFill>
            <a:prstDash val="solid"/>
            <a:round/>
            <a:headEnd type="none" w="med" len="med"/>
            <a:tailEnd type="triangle"/>
          </a:ln>
          <a:effectLst/>
        </p:spPr>
      </p:cxnSp>
      <p:cxnSp>
        <p:nvCxnSpPr>
          <p:cNvPr id="27" name="Raven puščični povezovalnik 35"/>
          <p:cNvCxnSpPr/>
          <p:nvPr/>
        </p:nvCxnSpPr>
        <p:spPr bwMode="auto">
          <a:xfrm>
            <a:off x="361936" y="6454503"/>
            <a:ext cx="7400433" cy="4773"/>
          </a:xfrm>
          <a:prstGeom prst="straightConnector1">
            <a:avLst/>
          </a:prstGeom>
          <a:solidFill>
            <a:schemeClr val="accent1"/>
          </a:solidFill>
          <a:ln w="25400" cap="flat" cmpd="sng" algn="ctr">
            <a:solidFill>
              <a:schemeClr val="bg2">
                <a:lumMod val="50000"/>
              </a:schemeClr>
            </a:solidFill>
            <a:prstDash val="solid"/>
            <a:round/>
            <a:headEnd type="none" w="med" len="med"/>
            <a:tailEnd type="triangle"/>
          </a:ln>
          <a:effectLst/>
        </p:spPr>
      </p:cxnSp>
      <p:sp>
        <p:nvSpPr>
          <p:cNvPr id="28" name="PoljeZBesedilom 40"/>
          <p:cNvSpPr txBox="1"/>
          <p:nvPr/>
        </p:nvSpPr>
        <p:spPr>
          <a:xfrm rot="16200000">
            <a:off x="-663905" y="1461136"/>
            <a:ext cx="1718227" cy="338554"/>
          </a:xfrm>
          <a:prstGeom prst="rect">
            <a:avLst/>
          </a:prstGeom>
          <a:noFill/>
        </p:spPr>
        <p:txBody>
          <a:bodyPr wrap="none" rtlCol="0">
            <a:spAutoFit/>
          </a:bodyPr>
          <a:lstStyle/>
          <a:p>
            <a:r>
              <a:rPr lang="sl-SI" sz="1600" b="1" dirty="0" smtClean="0">
                <a:solidFill>
                  <a:schemeClr val="bg2">
                    <a:lumMod val="50000"/>
                  </a:schemeClr>
                </a:solidFill>
              </a:rPr>
              <a:t>UČINKOVITOST</a:t>
            </a:r>
            <a:endParaRPr lang="sl-SI" sz="1600" b="1" dirty="0">
              <a:solidFill>
                <a:schemeClr val="bg2">
                  <a:lumMod val="50000"/>
                </a:schemeClr>
              </a:solidFill>
            </a:endParaRPr>
          </a:p>
        </p:txBody>
      </p:sp>
      <p:sp>
        <p:nvSpPr>
          <p:cNvPr id="29" name="PoljeZBesedilom 42"/>
          <p:cNvSpPr txBox="1"/>
          <p:nvPr/>
        </p:nvSpPr>
        <p:spPr>
          <a:xfrm>
            <a:off x="7238840" y="6561224"/>
            <a:ext cx="615874" cy="338554"/>
          </a:xfrm>
          <a:prstGeom prst="rect">
            <a:avLst/>
          </a:prstGeom>
          <a:noFill/>
        </p:spPr>
        <p:txBody>
          <a:bodyPr wrap="none" rtlCol="0">
            <a:spAutoFit/>
          </a:bodyPr>
          <a:lstStyle/>
          <a:p>
            <a:r>
              <a:rPr lang="sl-SI" sz="1600" b="1" dirty="0" smtClean="0">
                <a:solidFill>
                  <a:schemeClr val="bg2">
                    <a:lumMod val="50000"/>
                  </a:schemeClr>
                </a:solidFill>
              </a:rPr>
              <a:t>ČAS</a:t>
            </a:r>
            <a:endParaRPr lang="sl-SI" sz="1600" b="1" dirty="0">
              <a:solidFill>
                <a:schemeClr val="bg2">
                  <a:lumMod val="50000"/>
                </a:schemeClr>
              </a:solidFill>
            </a:endParaRPr>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6827" y="709807"/>
            <a:ext cx="6126018" cy="3457990"/>
          </a:xfrm>
          <a:prstGeom prst="rect">
            <a:avLst/>
          </a:prstGeom>
          <a:ln>
            <a:solidFill>
              <a:schemeClr val="tx1"/>
            </a:solidFill>
          </a:ln>
          <a:effectLst>
            <a:outerShdw blurRad="50800" dist="38100" dir="2700000" algn="tl" rotWithShape="0">
              <a:prstClr val="black">
                <a:alpha val="40000"/>
              </a:prstClr>
            </a:outerShdw>
          </a:effectLst>
        </p:spPr>
      </p:pic>
      <p:grpSp>
        <p:nvGrpSpPr>
          <p:cNvPr id="33" name="Group 32"/>
          <p:cNvGrpSpPr/>
          <p:nvPr/>
        </p:nvGrpSpPr>
        <p:grpSpPr>
          <a:xfrm>
            <a:off x="5624135" y="2228840"/>
            <a:ext cx="4965658" cy="628481"/>
            <a:chOff x="819407" y="1694339"/>
            <a:chExt cx="6541113" cy="949987"/>
          </a:xfrm>
        </p:grpSpPr>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407" y="1694339"/>
              <a:ext cx="864096" cy="864096"/>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2727" y="1949474"/>
              <a:ext cx="722018" cy="635376"/>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3823" y="1746678"/>
              <a:ext cx="864096" cy="864096"/>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4822" y="1780230"/>
              <a:ext cx="864096" cy="864096"/>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50925" y="1755078"/>
              <a:ext cx="864096" cy="864096"/>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6424" y="1746678"/>
              <a:ext cx="864096" cy="864096"/>
            </a:xfrm>
            <a:prstGeom prst="rect">
              <a:avLst/>
            </a:prstGeom>
          </p:spPr>
        </p:pic>
      </p:grpSp>
      <p:sp>
        <p:nvSpPr>
          <p:cNvPr id="41" name="Explosion 2 40"/>
          <p:cNvSpPr/>
          <p:nvPr/>
        </p:nvSpPr>
        <p:spPr>
          <a:xfrm>
            <a:off x="10577598" y="2116538"/>
            <a:ext cx="1393542" cy="829646"/>
          </a:xfrm>
          <a:prstGeom prst="irregularSeal2">
            <a:avLst/>
          </a:prstGeom>
          <a:noFill/>
          <a:ln w="38100">
            <a:solidFill>
              <a:srgbClr val="FF0000"/>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a:p>
        </p:txBody>
      </p:sp>
    </p:spTree>
    <p:extLst>
      <p:ext uri="{BB962C8B-B14F-4D97-AF65-F5344CB8AC3E}">
        <p14:creationId xmlns:p14="http://schemas.microsoft.com/office/powerpoint/2010/main" val="69239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24"/>
                                        </p:tgtEl>
                                      </p:cBhvr>
                                      <p:by x="150000" y="150000"/>
                                    </p:animScale>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1000" fill="hold"/>
                                        <p:tgtEl>
                                          <p:spTgt spid="41"/>
                                        </p:tgtEl>
                                        <p:attrNameLst>
                                          <p:attrName>ppt_w</p:attrName>
                                        </p:attrNameLst>
                                      </p:cBhvr>
                                      <p:tavLst>
                                        <p:tav tm="0">
                                          <p:val>
                                            <p:fltVal val="0"/>
                                          </p:val>
                                        </p:tav>
                                        <p:tav tm="100000">
                                          <p:val>
                                            <p:strVal val="#ppt_w"/>
                                          </p:val>
                                        </p:tav>
                                      </p:tavLst>
                                    </p:anim>
                                    <p:anim calcmode="lin" valueType="num">
                                      <p:cBhvr>
                                        <p:cTn id="49" dur="1000" fill="hold"/>
                                        <p:tgtEl>
                                          <p:spTgt spid="41"/>
                                        </p:tgtEl>
                                        <p:attrNameLst>
                                          <p:attrName>ppt_h</p:attrName>
                                        </p:attrNameLst>
                                      </p:cBhvr>
                                      <p:tavLst>
                                        <p:tav tm="0">
                                          <p:val>
                                            <p:fltVal val="0"/>
                                          </p:val>
                                        </p:tav>
                                        <p:tav tm="100000">
                                          <p:val>
                                            <p:strVal val="#ppt_h"/>
                                          </p:val>
                                        </p:tav>
                                      </p:tavLst>
                                    </p:anim>
                                    <p:anim calcmode="lin" valueType="num">
                                      <p:cBhvr>
                                        <p:cTn id="50" dur="1000" fill="hold"/>
                                        <p:tgtEl>
                                          <p:spTgt spid="41"/>
                                        </p:tgtEl>
                                        <p:attrNameLst>
                                          <p:attrName>style.rotation</p:attrName>
                                        </p:attrNameLst>
                                      </p:cBhvr>
                                      <p:tavLst>
                                        <p:tav tm="0">
                                          <p:val>
                                            <p:fltVal val="90"/>
                                          </p:val>
                                        </p:tav>
                                        <p:tav tm="100000">
                                          <p:val>
                                            <p:fltVal val="0"/>
                                          </p:val>
                                        </p:tav>
                                      </p:tavLst>
                                    </p:anim>
                                    <p:animEffect transition="in" filter="fade">
                                      <p:cBhvr>
                                        <p:cTn id="51" dur="10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051" r="32675"/>
          <a:stretch/>
        </p:blipFill>
        <p:spPr>
          <a:xfrm>
            <a:off x="0" y="-13828"/>
            <a:ext cx="5328592" cy="6858000"/>
          </a:xfrm>
          <a:prstGeom prst="rect">
            <a:avLst/>
          </a:prstGeom>
        </p:spPr>
      </p:pic>
      <p:sp>
        <p:nvSpPr>
          <p:cNvPr id="6" name="Title 5"/>
          <p:cNvSpPr>
            <a:spLocks noGrp="1"/>
          </p:cNvSpPr>
          <p:nvPr>
            <p:ph type="ctrTitle"/>
          </p:nvPr>
        </p:nvSpPr>
        <p:spPr>
          <a:xfrm>
            <a:off x="589147" y="2363958"/>
            <a:ext cx="11305256" cy="1165718"/>
          </a:xfrm>
          <a:solidFill>
            <a:schemeClr val="bg1"/>
          </a:solidFill>
        </p:spPr>
        <p:txBody>
          <a:bodyPr>
            <a:normAutofit fontScale="90000"/>
          </a:bodyPr>
          <a:lstStyle/>
          <a:p>
            <a:r>
              <a:rPr lang="sl-SI" b="1" dirty="0" smtClean="0">
                <a:effectLst>
                  <a:outerShdw blurRad="38100" dist="38100" dir="2700000" algn="tl">
                    <a:srgbClr val="000000">
                      <a:alpha val="43137"/>
                    </a:srgbClr>
                  </a:outerShdw>
                </a:effectLst>
              </a:rPr>
              <a:t>ŠTUDIRAMO PRISTOPE, METODE, ORODJA ZA BOLJŠE POSLOVANJE PODJETIJ</a:t>
            </a:r>
            <a:endParaRPr lang="sl-SI" sz="28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7030516" y="3645024"/>
            <a:ext cx="4572085" cy="584775"/>
          </a:xfrm>
          <a:prstGeom prst="rect">
            <a:avLst/>
          </a:prstGeom>
        </p:spPr>
        <p:txBody>
          <a:bodyPr wrap="none">
            <a:spAutoFit/>
          </a:bodyPr>
          <a:lstStyle/>
          <a:p>
            <a:r>
              <a:rPr lang="sl-SI" sz="3200" b="1" dirty="0" smtClean="0">
                <a:solidFill>
                  <a:srgbClr val="FF0000"/>
                </a:solidFill>
                <a:effectLst>
                  <a:outerShdw blurRad="38100" dist="38100" dir="2700000" algn="tl">
                    <a:srgbClr val="000000">
                      <a:alpha val="43137"/>
                    </a:srgbClr>
                  </a:outerShdw>
                </a:effectLst>
              </a:rPr>
              <a:t>npr. ORODJA VITKOSTI</a:t>
            </a:r>
            <a:endParaRPr lang="en-US" sz="3200" dirty="0"/>
          </a:p>
        </p:txBody>
      </p:sp>
    </p:spTree>
    <p:extLst>
      <p:ext uri="{BB962C8B-B14F-4D97-AF65-F5344CB8AC3E}">
        <p14:creationId xmlns:p14="http://schemas.microsoft.com/office/powerpoint/2010/main" val="39016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9639" y="1340768"/>
            <a:ext cx="4896544" cy="4343400"/>
          </a:xfrm>
        </p:spPr>
        <p:txBody>
          <a:bodyPr/>
          <a:lstStyle/>
          <a:p>
            <a:pPr marL="0" indent="0">
              <a:buNone/>
            </a:pPr>
            <a:r>
              <a:rPr lang="sl-SI" i="1" dirty="0" smtClean="0"/>
              <a:t>Vitko razmišljanje je tudi vrnitev k pogosto pozabljenim prvinam za učinkovito izvedbo dela!</a:t>
            </a:r>
          </a:p>
          <a:p>
            <a:pPr marL="0" indent="0">
              <a:buNone/>
            </a:pPr>
            <a:r>
              <a:rPr lang="sl-SI" sz="1600" i="1" dirty="0"/>
              <a:t>(</a:t>
            </a:r>
            <a:r>
              <a:rPr lang="sl-SI" sz="1600" dirty="0" smtClean="0"/>
              <a:t>Red, sistematičnost, tipizacija, odlično zmanjšujejo časovne izgube v procesih)</a:t>
            </a:r>
          </a:p>
          <a:p>
            <a:endParaRPr lang="sl-SI" dirty="0"/>
          </a:p>
        </p:txBody>
      </p:sp>
      <p:pic>
        <p:nvPicPr>
          <p:cNvPr id="5" name="Slika 3" descr="Ses. 1-2 The start of your Lean journey | Lecture Videos | Introduction to Lean Six Sigma Methods | Aeronautics and Astronautics | MIT OpenCourseWare - Mozilla Firefox"/>
          <p:cNvPicPr>
            <a:picLocks noChangeAspect="1"/>
          </p:cNvPicPr>
          <p:nvPr/>
        </p:nvPicPr>
        <p:blipFill rotWithShape="1">
          <a:blip r:embed="rId2">
            <a:extLst>
              <a:ext uri="{28A0092B-C50C-407E-A947-70E740481C1C}">
                <a14:useLocalDpi xmlns:a14="http://schemas.microsoft.com/office/drawing/2010/main" val="0"/>
              </a:ext>
            </a:extLst>
          </a:blip>
          <a:srcRect l="31281" t="50154" r="39539" b="17230"/>
          <a:stretch/>
        </p:blipFill>
        <p:spPr>
          <a:xfrm>
            <a:off x="1773932" y="3704988"/>
            <a:ext cx="3801872" cy="2544367"/>
          </a:xfrm>
          <a:prstGeom prst="rect">
            <a:avLst/>
          </a:prstGeom>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639" y="3428998"/>
            <a:ext cx="4472079" cy="309634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878388" y="4581128"/>
            <a:ext cx="720080" cy="7920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a:p>
        </p:txBody>
      </p:sp>
      <p:sp>
        <p:nvSpPr>
          <p:cNvPr id="8" name="Content Placeholder 2"/>
          <p:cNvSpPr txBox="1">
            <a:spLocks/>
          </p:cNvSpPr>
          <p:nvPr/>
        </p:nvSpPr>
        <p:spPr>
          <a:xfrm>
            <a:off x="981844" y="1340768"/>
            <a:ext cx="4896544" cy="4343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sl-SI" i="1" dirty="0" smtClean="0"/>
              <a:t>Vitko razmišljanje spodbuja vodje, da pri problemih in rešitvah prisluhnejo izvajalcem!</a:t>
            </a:r>
          </a:p>
          <a:p>
            <a:pPr marL="45720" indent="0">
              <a:buNone/>
            </a:pPr>
            <a:r>
              <a:rPr lang="sl-SI" sz="1600" i="1" dirty="0" smtClean="0"/>
              <a:t>(Pristop k izboljšavam od spodaj navzgor)</a:t>
            </a:r>
            <a:endParaRPr lang="sl-SI" sz="1600" i="1" dirty="0"/>
          </a:p>
          <a:p>
            <a:endParaRPr lang="sl-SI" dirty="0"/>
          </a:p>
        </p:txBody>
      </p:sp>
    </p:spTree>
    <p:extLst>
      <p:ext uri="{BB962C8B-B14F-4D97-AF65-F5344CB8AC3E}">
        <p14:creationId xmlns:p14="http://schemas.microsoft.com/office/powerpoint/2010/main" val="258398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116670" y="1258364"/>
            <a:ext cx="7848872" cy="4661412"/>
            <a:chOff x="1325324" y="718592"/>
            <a:chExt cx="9473000" cy="5660156"/>
          </a:xfrm>
        </p:grpSpPr>
        <p:pic>
          <p:nvPicPr>
            <p:cNvPr id="2" name="Picture 1" descr="PE0154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6836" y="718592"/>
              <a:ext cx="1228725" cy="167640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568599" y="2296567"/>
              <a:ext cx="91440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eaLnBrk="1" hangingPunct="1">
                <a:spcBef>
                  <a:spcPct val="0"/>
                </a:spcBef>
                <a:buClrTx/>
                <a:buSzTx/>
                <a:buFontTx/>
                <a:buNone/>
              </a:pPr>
              <a:endParaRPr lang="sl-SI"/>
            </a:p>
          </p:txBody>
        </p:sp>
        <p:pic>
          <p:nvPicPr>
            <p:cNvPr id="4" name="Picture 3" descr="Check_Comp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836" y="1039267"/>
              <a:ext cx="1752600" cy="121602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644799" y="1901280"/>
              <a:ext cx="91440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eaLnBrk="1" hangingPunct="1">
                <a:spcBef>
                  <a:spcPct val="0"/>
                </a:spcBef>
                <a:buClrTx/>
                <a:buSzTx/>
                <a:buFontTx/>
                <a:buNone/>
              </a:pPr>
              <a:endParaRPr lang="sl-SI"/>
            </a:p>
          </p:txBody>
        </p:sp>
        <p:pic>
          <p:nvPicPr>
            <p:cNvPr id="6" name="Picture 5" descr="Cluttered_De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5361" y="2547392"/>
              <a:ext cx="1231900" cy="137160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578124" y="2239417"/>
              <a:ext cx="91440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eaLnBrk="1" hangingPunct="1">
                <a:spcBef>
                  <a:spcPct val="0"/>
                </a:spcBef>
                <a:buClrTx/>
                <a:buSzTx/>
                <a:buFontTx/>
                <a:buNone/>
              </a:pPr>
              <a:endParaRPr lang="sl-SI"/>
            </a:p>
          </p:txBody>
        </p:sp>
        <p:pic>
          <p:nvPicPr>
            <p:cNvPr id="8" name="Picture 7" descr="In_Bas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8836" y="4147592"/>
              <a:ext cx="1404938" cy="152400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520974" y="2507705"/>
              <a:ext cx="91440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eaLnBrk="1" hangingPunct="1">
                <a:spcBef>
                  <a:spcPct val="0"/>
                </a:spcBef>
                <a:buClrTx/>
                <a:buSzTx/>
                <a:buFontTx/>
                <a:buNone/>
              </a:pPr>
              <a:endParaRPr lang="sl-SI"/>
            </a:p>
          </p:txBody>
        </p:sp>
        <p:sp>
          <p:nvSpPr>
            <p:cNvPr id="10" name="Text Box 11"/>
            <p:cNvSpPr txBox="1">
              <a:spLocks noChangeArrowheads="1"/>
            </p:cNvSpPr>
            <p:nvPr/>
          </p:nvSpPr>
          <p:spPr bwMode="auto">
            <a:xfrm>
              <a:off x="8046765" y="5519192"/>
              <a:ext cx="2409095" cy="8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a:spcBef>
                  <a:spcPct val="0"/>
                </a:spcBef>
                <a:buClrTx/>
                <a:buSzTx/>
                <a:buFontTx/>
                <a:buNone/>
              </a:pPr>
              <a:r>
                <a:rPr lang="sl-SI" sz="2000" dirty="0" smtClean="0">
                  <a:latin typeface="Arial" panose="020B0604020202020204" pitchFamily="34" charset="0"/>
                </a:rPr>
                <a:t>Nepotrebno </a:t>
              </a:r>
              <a:endParaRPr lang="sl-SI" sz="2000" dirty="0">
                <a:latin typeface="Arial" panose="020B0604020202020204" pitchFamily="34" charset="0"/>
              </a:endParaRPr>
            </a:p>
            <a:p>
              <a:pPr algn="ctr">
                <a:spcBef>
                  <a:spcPct val="0"/>
                </a:spcBef>
                <a:buClrTx/>
                <a:buSzTx/>
                <a:buFontTx/>
                <a:buNone/>
              </a:pPr>
              <a:r>
                <a:rPr lang="sl-SI" sz="2000" dirty="0" smtClean="0">
                  <a:latin typeface="Arial" panose="020B0604020202020204" pitchFamily="34" charset="0"/>
                </a:rPr>
                <a:t>pospešeno delo</a:t>
              </a:r>
            </a:p>
          </p:txBody>
        </p:sp>
        <p:sp>
          <p:nvSpPr>
            <p:cNvPr id="11" name="Text Box 12"/>
            <p:cNvSpPr txBox="1">
              <a:spLocks noChangeArrowheads="1"/>
            </p:cNvSpPr>
            <p:nvPr/>
          </p:nvSpPr>
          <p:spPr bwMode="auto">
            <a:xfrm>
              <a:off x="1436903" y="2242592"/>
              <a:ext cx="2416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a:spcBef>
                  <a:spcPct val="0"/>
                </a:spcBef>
                <a:buClrTx/>
                <a:buSzTx/>
                <a:buFontTx/>
                <a:buNone/>
              </a:pPr>
              <a:r>
                <a:rPr lang="sl-SI" sz="1800" dirty="0" smtClean="0">
                  <a:latin typeface="Arial" panose="020B0604020202020204" pitchFamily="34" charset="0"/>
                </a:rPr>
                <a:t>Nepotrebne aktivnosti</a:t>
              </a:r>
            </a:p>
            <a:p>
              <a:pPr algn="ctr">
                <a:spcBef>
                  <a:spcPct val="0"/>
                </a:spcBef>
                <a:buClrTx/>
                <a:buSzTx/>
                <a:buFontTx/>
                <a:buNone/>
              </a:pPr>
              <a:r>
                <a:rPr lang="sl-SI" sz="1800" dirty="0" smtClean="0">
                  <a:latin typeface="Arial" panose="020B0604020202020204" pitchFamily="34" charset="0"/>
                </a:rPr>
                <a:t>(</a:t>
              </a:r>
              <a:r>
                <a:rPr lang="en-US" sz="1800" dirty="0" smtClean="0">
                  <a:latin typeface="Arial" panose="020B0604020202020204" pitchFamily="34" charset="0"/>
                </a:rPr>
                <a:t>Over Processing</a:t>
              </a:r>
              <a:r>
                <a:rPr lang="sl-SI" sz="1800" dirty="0" smtClean="0">
                  <a:latin typeface="Arial" panose="020B0604020202020204" pitchFamily="34" charset="0"/>
                </a:rPr>
                <a:t>)</a:t>
              </a:r>
              <a:endParaRPr lang="en-US" sz="1800" dirty="0">
                <a:latin typeface="Arial" panose="020B0604020202020204" pitchFamily="34" charset="0"/>
              </a:endParaRPr>
            </a:p>
          </p:txBody>
        </p:sp>
        <p:sp>
          <p:nvSpPr>
            <p:cNvPr id="12" name="Rectangle 11"/>
            <p:cNvSpPr>
              <a:spLocks noChangeArrowheads="1"/>
            </p:cNvSpPr>
            <p:nvPr/>
          </p:nvSpPr>
          <p:spPr bwMode="auto">
            <a:xfrm>
              <a:off x="1482874" y="2615655"/>
              <a:ext cx="91440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eaLnBrk="1" hangingPunct="1">
                <a:spcBef>
                  <a:spcPct val="0"/>
                </a:spcBef>
                <a:buClrTx/>
                <a:buSzTx/>
                <a:buFontTx/>
                <a:buNone/>
              </a:pPr>
              <a:endParaRPr lang="sl-SI"/>
            </a:p>
          </p:txBody>
        </p:sp>
        <p:sp>
          <p:nvSpPr>
            <p:cNvPr id="13" name="Rectangle 12"/>
            <p:cNvSpPr>
              <a:spLocks noChangeArrowheads="1"/>
            </p:cNvSpPr>
            <p:nvPr/>
          </p:nvSpPr>
          <p:spPr bwMode="auto">
            <a:xfrm>
              <a:off x="1609874" y="2101305"/>
              <a:ext cx="91440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eaLnBrk="1" hangingPunct="1">
                <a:spcBef>
                  <a:spcPct val="0"/>
                </a:spcBef>
                <a:buClrTx/>
                <a:buSzTx/>
                <a:buFontTx/>
                <a:buNone/>
              </a:pPr>
              <a:endParaRPr lang="sl-SI"/>
            </a:p>
          </p:txBody>
        </p:sp>
        <p:pic>
          <p:nvPicPr>
            <p:cNvPr id="14" name="Picture 13" descr="Hu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0836" y="3385592"/>
              <a:ext cx="1752600" cy="147955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1584474" y="2187030"/>
              <a:ext cx="91440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eaLnBrk="1" hangingPunct="1">
                <a:spcBef>
                  <a:spcPct val="0"/>
                </a:spcBef>
                <a:buClrTx/>
                <a:buSzTx/>
                <a:buFontTx/>
                <a:buNone/>
              </a:pPr>
              <a:endParaRPr lang="sl-SI"/>
            </a:p>
          </p:txBody>
        </p:sp>
        <p:pic>
          <p:nvPicPr>
            <p:cNvPr id="16" name="Picture 15" descr="Hand_Tru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4236" y="4071392"/>
              <a:ext cx="1463675" cy="152400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1654324" y="1901280"/>
              <a:ext cx="91440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eaLnBrk="1" hangingPunct="1">
                <a:spcBef>
                  <a:spcPct val="0"/>
                </a:spcBef>
                <a:buClrTx/>
                <a:buSzTx/>
                <a:buFontTx/>
                <a:buNone/>
              </a:pPr>
              <a:endParaRPr lang="sl-SI"/>
            </a:p>
          </p:txBody>
        </p:sp>
        <p:pic>
          <p:nvPicPr>
            <p:cNvPr id="18" name="Picture 17" descr="Counting_the_Secon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4436" y="3766592"/>
              <a:ext cx="1349375" cy="167640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0"/>
            <p:cNvSpPr txBox="1">
              <a:spLocks noChangeArrowheads="1"/>
            </p:cNvSpPr>
            <p:nvPr/>
          </p:nvSpPr>
          <p:spPr bwMode="auto">
            <a:xfrm>
              <a:off x="1325324" y="4985792"/>
              <a:ext cx="1524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a:spcBef>
                  <a:spcPct val="0"/>
                </a:spcBef>
                <a:buClrTx/>
                <a:buSzTx/>
                <a:buFontTx/>
                <a:buNone/>
              </a:pPr>
              <a:r>
                <a:rPr lang="sl-SI" sz="2000" dirty="0" smtClean="0">
                  <a:latin typeface="Arial" panose="020B0604020202020204" pitchFamily="34" charset="0"/>
                </a:rPr>
                <a:t>Nepotrebno</a:t>
              </a:r>
            </a:p>
            <a:p>
              <a:pPr algn="ctr">
                <a:spcBef>
                  <a:spcPct val="0"/>
                </a:spcBef>
                <a:buClrTx/>
                <a:buSzTx/>
                <a:buFontTx/>
                <a:buNone/>
              </a:pPr>
              <a:r>
                <a:rPr lang="sl-SI" sz="2000" dirty="0">
                  <a:latin typeface="Arial" panose="020B0604020202020204" pitchFamily="34" charset="0"/>
                </a:rPr>
                <a:t>g</a:t>
              </a:r>
              <a:r>
                <a:rPr lang="sl-SI" sz="2000" dirty="0" smtClean="0">
                  <a:latin typeface="Arial" panose="020B0604020202020204" pitchFamily="34" charset="0"/>
                </a:rPr>
                <a:t>ibanje</a:t>
              </a:r>
              <a:endParaRPr lang="en-US" sz="2000" dirty="0">
                <a:latin typeface="Arial" panose="020B0604020202020204" pitchFamily="34" charset="0"/>
              </a:endParaRPr>
            </a:p>
          </p:txBody>
        </p:sp>
        <p:sp>
          <p:nvSpPr>
            <p:cNvPr id="20" name="Text Box 21"/>
            <p:cNvSpPr txBox="1">
              <a:spLocks noChangeArrowheads="1"/>
            </p:cNvSpPr>
            <p:nvPr/>
          </p:nvSpPr>
          <p:spPr bwMode="auto">
            <a:xfrm>
              <a:off x="3882788" y="5519192"/>
              <a:ext cx="1524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a:spcBef>
                  <a:spcPct val="0"/>
                </a:spcBef>
                <a:buClrTx/>
                <a:buSzTx/>
                <a:buFontTx/>
                <a:buNone/>
              </a:pPr>
              <a:r>
                <a:rPr lang="sl-SI" sz="2000" dirty="0" smtClean="0">
                  <a:latin typeface="Arial" panose="020B0604020202020204" pitchFamily="34" charset="0"/>
                </a:rPr>
                <a:t>Nepotrebno</a:t>
              </a:r>
            </a:p>
            <a:p>
              <a:pPr algn="ctr">
                <a:spcBef>
                  <a:spcPct val="0"/>
                </a:spcBef>
                <a:buClrTx/>
                <a:buSzTx/>
                <a:buFontTx/>
                <a:buNone/>
              </a:pPr>
              <a:r>
                <a:rPr lang="sl-SI" sz="2000" dirty="0" smtClean="0">
                  <a:latin typeface="Arial" panose="020B0604020202020204" pitchFamily="34" charset="0"/>
                </a:rPr>
                <a:t>čakanje</a:t>
              </a:r>
              <a:endParaRPr lang="en-US" sz="2000" dirty="0">
                <a:latin typeface="Arial" panose="020B0604020202020204" pitchFamily="34" charset="0"/>
              </a:endParaRPr>
            </a:p>
          </p:txBody>
        </p:sp>
        <p:sp>
          <p:nvSpPr>
            <p:cNvPr id="21" name="Text Box 22"/>
            <p:cNvSpPr txBox="1">
              <a:spLocks noChangeArrowheads="1"/>
            </p:cNvSpPr>
            <p:nvPr/>
          </p:nvSpPr>
          <p:spPr bwMode="auto">
            <a:xfrm>
              <a:off x="7986444" y="3842792"/>
              <a:ext cx="2351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a:spcBef>
                  <a:spcPct val="0"/>
                </a:spcBef>
                <a:buClrTx/>
                <a:buSzTx/>
                <a:buFontTx/>
                <a:buNone/>
              </a:pPr>
              <a:r>
                <a:rPr lang="sl-SI" sz="2000" dirty="0" smtClean="0">
                  <a:latin typeface="Arial" panose="020B0604020202020204" pitchFamily="34" charset="0"/>
                </a:rPr>
                <a:t>Nepotrebne zaloge</a:t>
              </a:r>
              <a:endParaRPr lang="en-US" sz="2000" dirty="0">
                <a:latin typeface="Arial" panose="020B0604020202020204" pitchFamily="34" charset="0"/>
              </a:endParaRPr>
            </a:p>
          </p:txBody>
        </p:sp>
        <p:sp>
          <p:nvSpPr>
            <p:cNvPr id="22" name="Text Box 23"/>
            <p:cNvSpPr txBox="1">
              <a:spLocks noChangeArrowheads="1"/>
            </p:cNvSpPr>
            <p:nvPr/>
          </p:nvSpPr>
          <p:spPr bwMode="auto">
            <a:xfrm>
              <a:off x="6106080" y="5519192"/>
              <a:ext cx="1524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a:spcBef>
                  <a:spcPct val="0"/>
                </a:spcBef>
                <a:buClrTx/>
                <a:buSzTx/>
                <a:buFontTx/>
                <a:buNone/>
              </a:pPr>
              <a:r>
                <a:rPr lang="sl-SI" sz="2000" dirty="0" smtClean="0">
                  <a:latin typeface="Arial" panose="020B0604020202020204" pitchFamily="34" charset="0"/>
                </a:rPr>
                <a:t>Nepotrebne</a:t>
              </a:r>
            </a:p>
            <a:p>
              <a:pPr algn="ctr">
                <a:spcBef>
                  <a:spcPct val="0"/>
                </a:spcBef>
                <a:buClrTx/>
                <a:buSzTx/>
                <a:buFontTx/>
                <a:buNone/>
              </a:pPr>
              <a:r>
                <a:rPr lang="sl-SI" sz="2000" dirty="0" smtClean="0">
                  <a:latin typeface="Arial" panose="020B0604020202020204" pitchFamily="34" charset="0"/>
                </a:rPr>
                <a:t>poti</a:t>
              </a:r>
              <a:endParaRPr lang="en-US" sz="2000" dirty="0">
                <a:latin typeface="Arial" panose="020B0604020202020204" pitchFamily="34" charset="0"/>
              </a:endParaRPr>
            </a:p>
          </p:txBody>
        </p:sp>
        <p:sp>
          <p:nvSpPr>
            <p:cNvPr id="23" name="Text Box 24"/>
            <p:cNvSpPr txBox="1">
              <a:spLocks noChangeArrowheads="1"/>
            </p:cNvSpPr>
            <p:nvPr/>
          </p:nvSpPr>
          <p:spPr bwMode="auto">
            <a:xfrm>
              <a:off x="8993561" y="1556792"/>
              <a:ext cx="106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a:spcBef>
                  <a:spcPct val="0"/>
                </a:spcBef>
                <a:buClrTx/>
                <a:buSzTx/>
                <a:buFontTx/>
                <a:buNone/>
              </a:pPr>
              <a:r>
                <a:rPr lang="sl-SI" sz="2000" dirty="0" smtClean="0">
                  <a:latin typeface="Arial" panose="020B0604020202020204" pitchFamily="34" charset="0"/>
                </a:rPr>
                <a:t>Napake</a:t>
              </a:r>
              <a:endParaRPr lang="en-US" sz="2000" dirty="0">
                <a:latin typeface="Arial" panose="020B0604020202020204" pitchFamily="34" charset="0"/>
              </a:endParaRPr>
            </a:p>
          </p:txBody>
        </p:sp>
        <p:sp>
          <p:nvSpPr>
            <p:cNvPr id="24" name="Oval 23"/>
            <p:cNvSpPr>
              <a:spLocks noChangeArrowheads="1"/>
            </p:cNvSpPr>
            <p:nvPr/>
          </p:nvSpPr>
          <p:spPr bwMode="auto">
            <a:xfrm>
              <a:off x="4510236" y="1556792"/>
              <a:ext cx="2514600" cy="2133600"/>
            </a:xfrm>
            <a:prstGeom prst="ellipse">
              <a:avLst/>
            </a:prstGeom>
            <a:solidFill>
              <a:srgbClr val="FFFF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lvl1pPr>
                <a:spcBef>
                  <a:spcPct val="75000"/>
                </a:spcBef>
                <a:buClr>
                  <a:schemeClr val="tx2"/>
                </a:buClr>
                <a:buSzPct val="80000"/>
                <a:buFont typeface="Wingdings" panose="05000000000000000000" pitchFamily="2" charset="2"/>
                <a:buChar char="u"/>
                <a:defRPr sz="2400">
                  <a:solidFill>
                    <a:schemeClr val="tx1"/>
                  </a:solidFill>
                  <a:latin typeface="Tahoma" panose="020B0604030504040204" pitchFamily="34" charset="0"/>
                </a:defRPr>
              </a:lvl1pPr>
              <a:lvl2pPr marL="742950" indent="-285750">
                <a:spcBef>
                  <a:spcPct val="25000"/>
                </a:spcBef>
                <a:buClr>
                  <a:schemeClr val="tx2"/>
                </a:buClr>
                <a:buSzPct val="80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5000"/>
                </a:spcBef>
                <a:buClr>
                  <a:schemeClr val="tx2"/>
                </a:buClr>
                <a:buSzPct val="80000"/>
                <a:buFont typeface="Wingdings" panose="05000000000000000000" pitchFamily="2" charset="2"/>
                <a:buChar char="l"/>
                <a:defRPr sz="2000">
                  <a:solidFill>
                    <a:schemeClr val="tx1"/>
                  </a:solidFill>
                  <a:latin typeface="Tahoma" panose="020B0604030504040204" pitchFamily="34" charset="0"/>
                </a:defRPr>
              </a:lvl3pPr>
              <a:lvl4pPr marL="16002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4pPr>
              <a:lvl5pPr marL="2057400" indent="-228600">
                <a:spcBef>
                  <a:spcPct val="25000"/>
                </a:spcBef>
                <a:buClr>
                  <a:schemeClr val="tx2"/>
                </a:buClr>
                <a:buSzPct val="80000"/>
                <a:buFont typeface="Wingdings" panose="05000000000000000000" pitchFamily="2" charset="2"/>
                <a:buChar char="u"/>
                <a:defRPr>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tx2"/>
                </a:buClr>
                <a:buSzPct val="80000"/>
                <a:buFont typeface="Wingdings" panose="05000000000000000000" pitchFamily="2" charset="2"/>
                <a:buChar char="u"/>
                <a:defRPr>
                  <a:solidFill>
                    <a:schemeClr val="tx1"/>
                  </a:solidFill>
                  <a:latin typeface="Tahoma" panose="020B0604030504040204" pitchFamily="34" charset="0"/>
                </a:defRPr>
              </a:lvl9pPr>
            </a:lstStyle>
            <a:p>
              <a:pPr algn="ctr">
                <a:spcBef>
                  <a:spcPct val="0"/>
                </a:spcBef>
                <a:buClrTx/>
                <a:buSzTx/>
                <a:buFontTx/>
                <a:buNone/>
              </a:pPr>
              <a:r>
                <a:rPr lang="sl-SI" b="1" dirty="0" smtClean="0">
                  <a:latin typeface="Calibri" panose="020F0502020204030204" pitchFamily="34" charset="0"/>
                </a:rPr>
                <a:t>Izgube v</a:t>
              </a:r>
            </a:p>
            <a:p>
              <a:pPr algn="ctr">
                <a:spcBef>
                  <a:spcPct val="0"/>
                </a:spcBef>
                <a:buClrTx/>
                <a:buSzTx/>
                <a:buFontTx/>
                <a:buNone/>
              </a:pPr>
              <a:r>
                <a:rPr lang="sl-SI" b="1" dirty="0">
                  <a:latin typeface="Calibri" panose="020F0502020204030204" pitchFamily="34" charset="0"/>
                </a:rPr>
                <a:t>p</a:t>
              </a:r>
              <a:r>
                <a:rPr lang="sl-SI" b="1" dirty="0" smtClean="0">
                  <a:latin typeface="Calibri" panose="020F0502020204030204" pitchFamily="34" charset="0"/>
                </a:rPr>
                <a:t>rocesu dela</a:t>
              </a:r>
              <a:endParaRPr lang="en-US" b="1" dirty="0">
                <a:latin typeface="Calibri" panose="020F0502020204030204" pitchFamily="34" charset="0"/>
              </a:endParaRPr>
            </a:p>
          </p:txBody>
        </p:sp>
        <p:sp>
          <p:nvSpPr>
            <p:cNvPr id="25" name="Line 26"/>
            <p:cNvSpPr>
              <a:spLocks noChangeShapeType="1"/>
            </p:cNvSpPr>
            <p:nvPr/>
          </p:nvSpPr>
          <p:spPr bwMode="auto">
            <a:xfrm flipV="1">
              <a:off x="7024836" y="1785392"/>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26" name="Line 27"/>
            <p:cNvSpPr>
              <a:spLocks noChangeShapeType="1"/>
            </p:cNvSpPr>
            <p:nvPr/>
          </p:nvSpPr>
          <p:spPr bwMode="auto">
            <a:xfrm>
              <a:off x="7101036" y="2928392"/>
              <a:ext cx="1295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27" name="Line 28"/>
            <p:cNvSpPr>
              <a:spLocks noChangeShapeType="1"/>
            </p:cNvSpPr>
            <p:nvPr/>
          </p:nvSpPr>
          <p:spPr bwMode="auto">
            <a:xfrm>
              <a:off x="6796236" y="3385592"/>
              <a:ext cx="15240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28" name="Line 29"/>
            <p:cNvSpPr>
              <a:spLocks noChangeShapeType="1"/>
            </p:cNvSpPr>
            <p:nvPr/>
          </p:nvSpPr>
          <p:spPr bwMode="auto">
            <a:xfrm>
              <a:off x="6110436" y="3766592"/>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29" name="Line 30"/>
            <p:cNvSpPr>
              <a:spLocks noChangeShapeType="1"/>
            </p:cNvSpPr>
            <p:nvPr/>
          </p:nvSpPr>
          <p:spPr bwMode="auto">
            <a:xfrm flipH="1">
              <a:off x="4434036" y="3309392"/>
              <a:ext cx="228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30" name="Line 31"/>
            <p:cNvSpPr>
              <a:spLocks noChangeShapeType="1"/>
            </p:cNvSpPr>
            <p:nvPr/>
          </p:nvSpPr>
          <p:spPr bwMode="auto">
            <a:xfrm flipH="1">
              <a:off x="3367236" y="3004592"/>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31" name="Line 32"/>
            <p:cNvSpPr>
              <a:spLocks noChangeShapeType="1"/>
            </p:cNvSpPr>
            <p:nvPr/>
          </p:nvSpPr>
          <p:spPr bwMode="auto">
            <a:xfrm flipH="1" flipV="1">
              <a:off x="3519636" y="1709192"/>
              <a:ext cx="1066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grpSp>
      <p:sp>
        <p:nvSpPr>
          <p:cNvPr id="32" name="Rectangle 31"/>
          <p:cNvSpPr>
            <a:spLocks noChangeArrowheads="1"/>
          </p:cNvSpPr>
          <p:nvPr/>
        </p:nvSpPr>
        <p:spPr bwMode="auto">
          <a:xfrm>
            <a:off x="693812" y="135231"/>
            <a:ext cx="8316416" cy="574576"/>
          </a:xfrm>
          <a:prstGeom prst="rect">
            <a:avLst/>
          </a:prstGeom>
        </p:spPr>
        <p:txBody>
          <a:bodyPr vert="horz" lIns="91440" tIns="45720" rIns="91440" bIns="45720" rtlCol="0" anchor="b">
            <a:normAutofit/>
          </a:bodyPr>
          <a:lstStyle/>
          <a:p>
            <a:pPr>
              <a:lnSpc>
                <a:spcPct val="90000"/>
              </a:lnSpc>
              <a:spcBef>
                <a:spcPct val="0"/>
              </a:spcBef>
            </a:pPr>
            <a:r>
              <a:rPr lang="sl-SI" sz="2800" b="1" cap="all" dirty="0" smtClean="0">
                <a:solidFill>
                  <a:schemeClr val="tx1">
                    <a:lumMod val="50000"/>
                  </a:schemeClr>
                </a:solidFill>
                <a:latin typeface="+mj-lt"/>
                <a:ea typeface="+mj-ea"/>
                <a:cs typeface="+mj-cs"/>
              </a:rPr>
              <a:t>VITKO RAZMIŠLJANJE SE OSREDOTOČA NA …</a:t>
            </a:r>
            <a:endParaRPr lang="sl-SI" sz="2800" b="1" cap="all" dirty="0">
              <a:solidFill>
                <a:schemeClr val="tx1">
                  <a:lumMod val="50000"/>
                </a:schemeClr>
              </a:solidFill>
              <a:latin typeface="+mj-lt"/>
              <a:ea typeface="+mj-ea"/>
              <a:cs typeface="+mj-cs"/>
            </a:endParaRPr>
          </a:p>
        </p:txBody>
      </p:sp>
      <p:grpSp>
        <p:nvGrpSpPr>
          <p:cNvPr id="47" name="Group 46"/>
          <p:cNvGrpSpPr/>
          <p:nvPr/>
        </p:nvGrpSpPr>
        <p:grpSpPr>
          <a:xfrm>
            <a:off x="135675" y="2830707"/>
            <a:ext cx="9821975" cy="1728165"/>
            <a:chOff x="135675" y="2830707"/>
            <a:chExt cx="9821975" cy="1728165"/>
          </a:xfrm>
        </p:grpSpPr>
        <p:sp>
          <p:nvSpPr>
            <p:cNvPr id="38" name="Rectangle 37"/>
            <p:cNvSpPr/>
            <p:nvPr/>
          </p:nvSpPr>
          <p:spPr>
            <a:xfrm>
              <a:off x="2018995" y="2830707"/>
              <a:ext cx="7938655" cy="172816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a:p>
          </p:txBody>
        </p:sp>
        <p:sp>
          <p:nvSpPr>
            <p:cNvPr id="37" name="Line Callout 1 (No Border) 36"/>
            <p:cNvSpPr/>
            <p:nvPr/>
          </p:nvSpPr>
          <p:spPr>
            <a:xfrm>
              <a:off x="135675" y="3573229"/>
              <a:ext cx="1570608" cy="641637"/>
            </a:xfrm>
            <a:prstGeom prst="callout1">
              <a:avLst>
                <a:gd name="adj1" fmla="val 44661"/>
                <a:gd name="adj2" fmla="val 98528"/>
                <a:gd name="adj3" fmla="val 31528"/>
                <a:gd name="adj4" fmla="val 145749"/>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400" b="1" dirty="0" smtClean="0">
                  <a:solidFill>
                    <a:srgbClr val="002060"/>
                  </a:solidFill>
                </a:rPr>
                <a:t>Kako deluje v</a:t>
              </a:r>
            </a:p>
            <a:p>
              <a:pPr algn="ctr"/>
              <a:r>
                <a:rPr lang="sl-SI" sz="1400" b="1" dirty="0" smtClean="0">
                  <a:solidFill>
                    <a:srgbClr val="002060"/>
                  </a:solidFill>
                </a:rPr>
                <a:t>procesu izvajalec</a:t>
              </a:r>
            </a:p>
            <a:p>
              <a:pPr algn="ctr"/>
              <a:r>
                <a:rPr lang="sl-SI" sz="1400" b="1" dirty="0" smtClean="0">
                  <a:solidFill>
                    <a:srgbClr val="002060"/>
                  </a:solidFill>
                </a:rPr>
                <a:t>(PREDAVATELJ,</a:t>
              </a:r>
            </a:p>
            <a:p>
              <a:pPr algn="ctr"/>
              <a:r>
                <a:rPr lang="sl-SI" sz="1400" b="1" dirty="0" smtClean="0">
                  <a:solidFill>
                    <a:srgbClr val="002060"/>
                  </a:solidFill>
                </a:rPr>
                <a:t>ZDRAVNIK,</a:t>
              </a:r>
            </a:p>
            <a:p>
              <a:pPr algn="ctr"/>
              <a:r>
                <a:rPr lang="sl-SI" sz="1400" b="1" dirty="0" smtClean="0">
                  <a:solidFill>
                    <a:srgbClr val="002060"/>
                  </a:solidFill>
                </a:rPr>
                <a:t>…)</a:t>
              </a:r>
              <a:endParaRPr lang="sl-SI" sz="1400" b="1" dirty="0">
                <a:solidFill>
                  <a:srgbClr val="002060"/>
                </a:solidFill>
              </a:endParaRPr>
            </a:p>
          </p:txBody>
        </p:sp>
        <p:sp>
          <p:nvSpPr>
            <p:cNvPr id="39" name="Rectangle 38"/>
            <p:cNvSpPr/>
            <p:nvPr/>
          </p:nvSpPr>
          <p:spPr>
            <a:xfrm>
              <a:off x="2380679" y="3424329"/>
              <a:ext cx="5460961" cy="652209"/>
            </a:xfrm>
            <a:prstGeom prst="rect">
              <a:avLst/>
            </a:prstGeom>
            <a:no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a:p>
          </p:txBody>
        </p:sp>
        <p:sp>
          <p:nvSpPr>
            <p:cNvPr id="40" name="Rectangle 39"/>
            <p:cNvSpPr/>
            <p:nvPr/>
          </p:nvSpPr>
          <p:spPr>
            <a:xfrm>
              <a:off x="2775669" y="3430102"/>
              <a:ext cx="278404" cy="652209"/>
            </a:xfrm>
            <a:prstGeom prst="rect">
              <a:avLst/>
            </a:prstGeom>
            <a:solidFill>
              <a:srgbClr val="FFC000"/>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dirty="0"/>
            </a:p>
          </p:txBody>
        </p:sp>
        <p:sp>
          <p:nvSpPr>
            <p:cNvPr id="41" name="Rectangle 40"/>
            <p:cNvSpPr/>
            <p:nvPr/>
          </p:nvSpPr>
          <p:spPr>
            <a:xfrm>
              <a:off x="3104278" y="3427906"/>
              <a:ext cx="278404" cy="652209"/>
            </a:xfrm>
            <a:prstGeom prst="rect">
              <a:avLst/>
            </a:prstGeom>
            <a:solidFill>
              <a:srgbClr val="FFC000"/>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dirty="0"/>
            </a:p>
          </p:txBody>
        </p:sp>
        <p:sp>
          <p:nvSpPr>
            <p:cNvPr id="42" name="Rectangle 41"/>
            <p:cNvSpPr/>
            <p:nvPr/>
          </p:nvSpPr>
          <p:spPr>
            <a:xfrm>
              <a:off x="3442237" y="3426511"/>
              <a:ext cx="278404" cy="652209"/>
            </a:xfrm>
            <a:prstGeom prst="rect">
              <a:avLst/>
            </a:prstGeom>
            <a:solidFill>
              <a:srgbClr val="FFC000"/>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dirty="0"/>
            </a:p>
          </p:txBody>
        </p:sp>
        <p:sp>
          <p:nvSpPr>
            <p:cNvPr id="43" name="Rectangle 42"/>
            <p:cNvSpPr/>
            <p:nvPr/>
          </p:nvSpPr>
          <p:spPr>
            <a:xfrm>
              <a:off x="3769708" y="3428707"/>
              <a:ext cx="278404" cy="652209"/>
            </a:xfrm>
            <a:prstGeom prst="rect">
              <a:avLst/>
            </a:prstGeom>
            <a:solidFill>
              <a:srgbClr val="FFC000"/>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dirty="0"/>
            </a:p>
          </p:txBody>
        </p:sp>
        <p:sp>
          <p:nvSpPr>
            <p:cNvPr id="44" name="Rectangle 43"/>
            <p:cNvSpPr/>
            <p:nvPr/>
          </p:nvSpPr>
          <p:spPr>
            <a:xfrm>
              <a:off x="4391375" y="3426511"/>
              <a:ext cx="824524" cy="652209"/>
            </a:xfrm>
            <a:prstGeom prst="rect">
              <a:avLst/>
            </a:prstGeom>
            <a:solidFill>
              <a:srgbClr val="FFC000"/>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dirty="0"/>
            </a:p>
          </p:txBody>
        </p:sp>
        <p:sp>
          <p:nvSpPr>
            <p:cNvPr id="45" name="Rectangle 44"/>
            <p:cNvSpPr/>
            <p:nvPr/>
          </p:nvSpPr>
          <p:spPr>
            <a:xfrm>
              <a:off x="5272091" y="3424329"/>
              <a:ext cx="636005" cy="652209"/>
            </a:xfrm>
            <a:prstGeom prst="rect">
              <a:avLst/>
            </a:prstGeom>
            <a:solidFill>
              <a:srgbClr val="FFC000"/>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dirty="0"/>
            </a:p>
          </p:txBody>
        </p:sp>
        <p:sp>
          <p:nvSpPr>
            <p:cNvPr id="46" name="Rectangle 45"/>
            <p:cNvSpPr/>
            <p:nvPr/>
          </p:nvSpPr>
          <p:spPr>
            <a:xfrm>
              <a:off x="5974994" y="3432052"/>
              <a:ext cx="1684782" cy="652209"/>
            </a:xfrm>
            <a:prstGeom prst="rect">
              <a:avLst/>
            </a:prstGeom>
            <a:solidFill>
              <a:srgbClr val="FFC000"/>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sz="2400" dirty="0"/>
            </a:p>
          </p:txBody>
        </p:sp>
      </p:grpSp>
      <p:grpSp>
        <p:nvGrpSpPr>
          <p:cNvPr id="48" name="Group 47"/>
          <p:cNvGrpSpPr/>
          <p:nvPr/>
        </p:nvGrpSpPr>
        <p:grpSpPr>
          <a:xfrm>
            <a:off x="160451" y="960824"/>
            <a:ext cx="9797199" cy="2036619"/>
            <a:chOff x="160451" y="960824"/>
            <a:chExt cx="9797199" cy="2036619"/>
          </a:xfrm>
        </p:grpSpPr>
        <p:pic>
          <p:nvPicPr>
            <p:cNvPr id="34" name="Picture 33"/>
            <p:cNvPicPr>
              <a:picLocks noChangeAspect="1"/>
            </p:cNvPicPr>
            <p:nvPr/>
          </p:nvPicPr>
          <p:blipFill rotWithShape="1">
            <a:blip r:embed="rId9"/>
            <a:srcRect l="4963" t="55639" r="5214" b="4391"/>
            <a:stretch/>
          </p:blipFill>
          <p:spPr>
            <a:xfrm>
              <a:off x="2018995" y="960824"/>
              <a:ext cx="7938655" cy="2036619"/>
            </a:xfrm>
            <a:prstGeom prst="rect">
              <a:avLst/>
            </a:prstGeom>
            <a:effectLst>
              <a:outerShdw blurRad="50800" dist="38100" dir="2700000" algn="tl" rotWithShape="0">
                <a:prstClr val="black">
                  <a:alpha val="40000"/>
                </a:prstClr>
              </a:outerShdw>
            </a:effectLst>
          </p:spPr>
        </p:pic>
        <p:sp>
          <p:nvSpPr>
            <p:cNvPr id="36" name="Line Callout 1 (No Border) 35"/>
            <p:cNvSpPr/>
            <p:nvPr/>
          </p:nvSpPr>
          <p:spPr>
            <a:xfrm>
              <a:off x="160451" y="1628801"/>
              <a:ext cx="1476445" cy="715200"/>
            </a:xfrm>
            <a:prstGeom prst="callout1">
              <a:avLst>
                <a:gd name="adj1" fmla="val 44661"/>
                <a:gd name="adj2" fmla="val 98528"/>
                <a:gd name="adj3" fmla="val 31528"/>
                <a:gd name="adj4" fmla="val 145749"/>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sz="1400" b="1" dirty="0" smtClean="0">
                  <a:solidFill>
                    <a:srgbClr val="002060"/>
                  </a:solidFill>
                </a:rPr>
                <a:t>Kako deluje v</a:t>
              </a:r>
            </a:p>
            <a:p>
              <a:pPr algn="ctr"/>
              <a:r>
                <a:rPr lang="sl-SI" sz="1400" b="1" dirty="0" smtClean="0">
                  <a:solidFill>
                    <a:srgbClr val="002060"/>
                  </a:solidFill>
                </a:rPr>
                <a:t>procesu stranka</a:t>
              </a:r>
            </a:p>
            <a:p>
              <a:pPr algn="ctr"/>
              <a:r>
                <a:rPr lang="sl-SI" sz="1400" b="1" dirty="0" smtClean="0">
                  <a:solidFill>
                    <a:srgbClr val="002060"/>
                  </a:solidFill>
                </a:rPr>
                <a:t>(ŠTUDENT,</a:t>
              </a:r>
            </a:p>
            <a:p>
              <a:pPr algn="ctr"/>
              <a:r>
                <a:rPr lang="sl-SI" sz="1400" b="1" dirty="0" smtClean="0">
                  <a:solidFill>
                    <a:srgbClr val="002060"/>
                  </a:solidFill>
                </a:rPr>
                <a:t>PACIENT,</a:t>
              </a:r>
            </a:p>
            <a:p>
              <a:pPr algn="ctr"/>
              <a:r>
                <a:rPr lang="sl-SI" sz="1400" b="1" dirty="0" smtClean="0">
                  <a:solidFill>
                    <a:srgbClr val="002060"/>
                  </a:solidFill>
                </a:rPr>
                <a:t>…)</a:t>
              </a:r>
              <a:endParaRPr lang="sl-SI" sz="1400" b="1" dirty="0">
                <a:solidFill>
                  <a:srgbClr val="002060"/>
                </a:solidFill>
              </a:endParaRPr>
            </a:p>
          </p:txBody>
        </p:sp>
      </p:grpSp>
      <p:sp>
        <p:nvSpPr>
          <p:cNvPr id="49" name="Rectangle 48"/>
          <p:cNvSpPr/>
          <p:nvPr/>
        </p:nvSpPr>
        <p:spPr>
          <a:xfrm>
            <a:off x="1897803" y="6124720"/>
            <a:ext cx="7798940" cy="646331"/>
          </a:xfrm>
          <a:prstGeom prst="rect">
            <a:avLst/>
          </a:prstGeom>
        </p:spPr>
        <p:txBody>
          <a:bodyPr wrap="square">
            <a:spAutoFit/>
          </a:bodyPr>
          <a:lstStyle/>
          <a:p>
            <a:pPr algn="ctr"/>
            <a:r>
              <a:rPr lang="sl-SI" b="1" i="1" dirty="0" smtClean="0"/>
              <a:t>„Doseganja </a:t>
            </a:r>
            <a:r>
              <a:rPr lang="sl-SI" b="1" i="1" dirty="0"/>
              <a:t>izboljšav v poslovanju na najbolj ekonomičen način s posebnim poudarkom na zmanjševanju izgub (</a:t>
            </a:r>
            <a:r>
              <a:rPr lang="sl-SI" b="1" i="1" dirty="0" err="1"/>
              <a:t>muda</a:t>
            </a:r>
            <a:r>
              <a:rPr lang="sl-SI" b="1" i="1" dirty="0" smtClean="0"/>
              <a:t>)“</a:t>
            </a:r>
            <a:endParaRPr lang="sl-SI" b="1" i="1" dirty="0"/>
          </a:p>
        </p:txBody>
      </p:sp>
    </p:spTree>
    <p:extLst>
      <p:ext uri="{BB962C8B-B14F-4D97-AF65-F5344CB8AC3E}">
        <p14:creationId xmlns:p14="http://schemas.microsoft.com/office/powerpoint/2010/main" val="148139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317" y="-10321"/>
            <a:ext cx="6964462" cy="686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693812" y="135230"/>
            <a:ext cx="8316416" cy="989513"/>
          </a:xfrm>
          <a:prstGeom prst="rect">
            <a:avLst/>
          </a:prstGeom>
        </p:spPr>
        <p:txBody>
          <a:bodyPr vert="horz" lIns="91440" tIns="45720" rIns="91440" bIns="45720" rtlCol="0" anchor="b">
            <a:normAutofit/>
          </a:bodyPr>
          <a:lstStyle/>
          <a:p>
            <a:pPr>
              <a:lnSpc>
                <a:spcPct val="90000"/>
              </a:lnSpc>
              <a:spcBef>
                <a:spcPct val="0"/>
              </a:spcBef>
            </a:pPr>
            <a:r>
              <a:rPr lang="sl-SI" sz="2800" b="1" cap="all" dirty="0" smtClean="0">
                <a:solidFill>
                  <a:schemeClr val="tx1">
                    <a:lumMod val="50000"/>
                  </a:schemeClr>
                </a:solidFill>
                <a:latin typeface="+mj-lt"/>
                <a:ea typeface="+mj-ea"/>
                <a:cs typeface="+mj-cs"/>
              </a:rPr>
              <a:t>VITKA ORODJA</a:t>
            </a:r>
          </a:p>
        </p:txBody>
      </p:sp>
      <p:sp>
        <p:nvSpPr>
          <p:cNvPr id="6" name="TextBox 5"/>
          <p:cNvSpPr txBox="1"/>
          <p:nvPr/>
        </p:nvSpPr>
        <p:spPr>
          <a:xfrm>
            <a:off x="646379" y="1321689"/>
            <a:ext cx="4752528" cy="131112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sl-SI" sz="2000" dirty="0" smtClean="0"/>
              <a:t>Izhajajo iz produkcije, </a:t>
            </a:r>
            <a:endParaRPr lang="sl-SI" sz="2000" dirty="0" smtClean="0"/>
          </a:p>
          <a:p>
            <a:pPr marL="342900" indent="-342900">
              <a:lnSpc>
                <a:spcPct val="90000"/>
              </a:lnSpc>
              <a:buFont typeface="Arial" panose="020B0604020202020204" pitchFamily="34" charset="0"/>
              <a:buChar char="•"/>
            </a:pPr>
            <a:r>
              <a:rPr lang="sl-SI" sz="2000" dirty="0" smtClean="0"/>
              <a:t>Le navidezno </a:t>
            </a:r>
            <a:r>
              <a:rPr lang="sl-SI" sz="2000" dirty="0" smtClean="0"/>
              <a:t>(psihološko) neprenosljiva v izboljševanje </a:t>
            </a:r>
            <a:r>
              <a:rPr lang="sl-SI" sz="2000" dirty="0" smtClean="0"/>
              <a:t>storitvenih </a:t>
            </a:r>
            <a:r>
              <a:rPr lang="sl-SI" sz="2000" dirty="0" smtClean="0"/>
              <a:t>procesov</a:t>
            </a:r>
          </a:p>
          <a:p>
            <a:pPr>
              <a:lnSpc>
                <a:spcPct val="90000"/>
              </a:lnSpc>
            </a:pPr>
            <a:endParaRPr lang="sl-SI" sz="800" dirty="0" smtClean="0"/>
          </a:p>
        </p:txBody>
      </p:sp>
    </p:spTree>
    <p:extLst>
      <p:ext uri="{BB962C8B-B14F-4D97-AF65-F5344CB8AC3E}">
        <p14:creationId xmlns:p14="http://schemas.microsoft.com/office/powerpoint/2010/main" val="359846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gray">
          <a:xfrm>
            <a:off x="2064444" y="603235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nchor="ctr"/>
          <a:lstStyle>
            <a:lvl1pPr defTabSz="933450">
              <a:spcBef>
                <a:spcPct val="20000"/>
              </a:spcBef>
              <a:buChar char="•"/>
              <a:defRPr sz="3200">
                <a:solidFill>
                  <a:schemeClr val="tx1"/>
                </a:solidFill>
                <a:latin typeface="Times New Roman" panose="02020603050405020304" pitchFamily="18" charset="0"/>
              </a:defRPr>
            </a:lvl1pPr>
            <a:lvl2pPr marL="742950" indent="-285750" defTabSz="933450">
              <a:spcBef>
                <a:spcPct val="20000"/>
              </a:spcBef>
              <a:buChar char="–"/>
              <a:defRPr sz="2800">
                <a:solidFill>
                  <a:schemeClr val="tx1"/>
                </a:solidFill>
                <a:latin typeface="Times New Roman" panose="02020603050405020304" pitchFamily="18" charset="0"/>
              </a:defRPr>
            </a:lvl2pPr>
            <a:lvl3pPr marL="1143000" indent="-228600" defTabSz="933450">
              <a:spcBef>
                <a:spcPct val="20000"/>
              </a:spcBef>
              <a:buChar char="•"/>
              <a:defRPr sz="2400">
                <a:solidFill>
                  <a:schemeClr val="tx1"/>
                </a:solidFill>
                <a:latin typeface="Times New Roman" panose="02020603050405020304" pitchFamily="18" charset="0"/>
              </a:defRPr>
            </a:lvl3pPr>
            <a:lvl4pPr marL="1600200" indent="-228600" defTabSz="933450">
              <a:spcBef>
                <a:spcPct val="20000"/>
              </a:spcBef>
              <a:buChar char="–"/>
              <a:defRPr sz="2000">
                <a:solidFill>
                  <a:schemeClr val="tx1"/>
                </a:solidFill>
                <a:latin typeface="Times New Roman" panose="02020603050405020304" pitchFamily="18" charset="0"/>
              </a:defRPr>
            </a:lvl4pPr>
            <a:lvl5pPr marL="2057400" indent="-228600" defTabSz="933450">
              <a:spcBef>
                <a:spcPct val="20000"/>
              </a:spcBef>
              <a:buChar char="»"/>
              <a:defRPr sz="2000">
                <a:solidFill>
                  <a:schemeClr val="tx1"/>
                </a:solidFill>
                <a:latin typeface="Times New Roman" panose="02020603050405020304" pitchFamily="18" charset="0"/>
              </a:defRPr>
            </a:lvl5pPr>
            <a:lvl6pPr marL="25146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sl-SI" sz="1200">
              <a:latin typeface="Arial" panose="020B0604020202020204" pitchFamily="34" charset="0"/>
            </a:endParaRPr>
          </a:p>
        </p:txBody>
      </p:sp>
      <p:pic>
        <p:nvPicPr>
          <p:cNvPr id="4" name="Picture 4" descr="ice"/>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344" r="2576"/>
          <a:stretch>
            <a:fillRect/>
          </a:stretch>
        </p:blipFill>
        <p:spPr bwMode="gray">
          <a:xfrm>
            <a:off x="1378396" y="1551279"/>
            <a:ext cx="91440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5482505" y="2190789"/>
            <a:ext cx="1217266"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sl-SI" altLang="sl-SI" sz="1600" dirty="0" smtClean="0">
                <a:latin typeface="Verdana" panose="020B0604030504040204" pitchFamily="34" charset="0"/>
              </a:rPr>
              <a:t>Določanje jasnih ciljev</a:t>
            </a:r>
            <a:endParaRPr lang="en-US" altLang="sl-SI" sz="1600" dirty="0">
              <a:latin typeface="Verdana" panose="020B0604030504040204" pitchFamily="34" charset="0"/>
            </a:endParaRPr>
          </a:p>
        </p:txBody>
      </p:sp>
      <p:sp>
        <p:nvSpPr>
          <p:cNvPr id="6" name="Rectangle 6"/>
          <p:cNvSpPr>
            <a:spLocks noChangeArrowheads="1"/>
          </p:cNvSpPr>
          <p:nvPr/>
        </p:nvSpPr>
        <p:spPr bwMode="auto">
          <a:xfrm>
            <a:off x="3149409" y="2258133"/>
            <a:ext cx="1894508" cy="9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sl-SI" altLang="sl-SI" sz="1600" dirty="0" smtClean="0">
                <a:latin typeface="Verdana" panose="020B0604030504040204" pitchFamily="34" charset="0"/>
              </a:rPr>
              <a:t>Merjenje</a:t>
            </a:r>
          </a:p>
          <a:p>
            <a:pPr eaLnBrk="1" hangingPunct="1">
              <a:lnSpc>
                <a:spcPct val="90000"/>
              </a:lnSpc>
              <a:buClr>
                <a:schemeClr val="accent2"/>
              </a:buClr>
              <a:buSzPct val="125000"/>
              <a:buFont typeface="Wingdings" panose="05000000000000000000" pitchFamily="2" charset="2"/>
              <a:buNone/>
            </a:pPr>
            <a:r>
              <a:rPr lang="sl-SI" altLang="sl-SI" sz="1600" dirty="0" smtClean="0">
                <a:latin typeface="Verdana" panose="020B0604030504040204" pitchFamily="34" charset="0"/>
              </a:rPr>
              <a:t>rezultatov: vidni in razumljivi vsem </a:t>
            </a:r>
            <a:endParaRPr lang="en-US" altLang="sl-SI" sz="1600" dirty="0">
              <a:latin typeface="Verdana" panose="020B0604030504040204" pitchFamily="34" charset="0"/>
            </a:endParaRPr>
          </a:p>
        </p:txBody>
      </p:sp>
      <p:sp>
        <p:nvSpPr>
          <p:cNvPr id="7" name="Rectangle 7"/>
          <p:cNvSpPr>
            <a:spLocks noChangeArrowheads="1"/>
          </p:cNvSpPr>
          <p:nvPr/>
        </p:nvSpPr>
        <p:spPr bwMode="auto">
          <a:xfrm>
            <a:off x="7947719" y="4059089"/>
            <a:ext cx="21717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en-US" altLang="sl-SI" sz="1600" dirty="0">
                <a:solidFill>
                  <a:schemeClr val="bg1"/>
                </a:solidFill>
                <a:latin typeface="Verdana" panose="020B0604030504040204" pitchFamily="34" charset="0"/>
              </a:rPr>
              <a:t>“</a:t>
            </a:r>
            <a:r>
              <a:rPr lang="sl-SI" altLang="sl-SI" sz="1600" dirty="0">
                <a:solidFill>
                  <a:schemeClr val="bg1"/>
                </a:solidFill>
                <a:latin typeface="Verdana" panose="020B0604030504040204" pitchFamily="34" charset="0"/>
              </a:rPr>
              <a:t>Preseči tradicijo kupčij</a:t>
            </a:r>
            <a:r>
              <a:rPr lang="sl-SI" altLang="sl-SI" sz="1600" dirty="0" smtClean="0">
                <a:solidFill>
                  <a:schemeClr val="bg1"/>
                </a:solidFill>
                <a:latin typeface="Verdana" panose="020B0604030504040204" pitchFamily="34" charset="0"/>
              </a:rPr>
              <a:t>”</a:t>
            </a:r>
            <a:endParaRPr lang="en-US" altLang="sl-SI" sz="1600" dirty="0">
              <a:solidFill>
                <a:schemeClr val="bg1"/>
              </a:solidFill>
              <a:latin typeface="Verdana" panose="020B0604030504040204" pitchFamily="34" charset="0"/>
            </a:endParaRPr>
          </a:p>
        </p:txBody>
      </p:sp>
      <p:grpSp>
        <p:nvGrpSpPr>
          <p:cNvPr id="8" name="Group 8"/>
          <p:cNvGrpSpPr>
            <a:grpSpLocks/>
          </p:cNvGrpSpPr>
          <p:nvPr/>
        </p:nvGrpSpPr>
        <p:grpSpPr bwMode="auto">
          <a:xfrm>
            <a:off x="4366319" y="5733901"/>
            <a:ext cx="3449638" cy="741363"/>
            <a:chOff x="1929" y="2573"/>
            <a:chExt cx="2130" cy="458"/>
          </a:xfrm>
        </p:grpSpPr>
        <p:sp>
          <p:nvSpPr>
            <p:cNvPr id="9" name="Oval 9"/>
            <p:cNvSpPr>
              <a:spLocks noChangeArrowheads="1"/>
            </p:cNvSpPr>
            <p:nvPr/>
          </p:nvSpPr>
          <p:spPr bwMode="auto">
            <a:xfrm>
              <a:off x="1929" y="2573"/>
              <a:ext cx="2130" cy="458"/>
            </a:xfrm>
            <a:prstGeom prst="ellipse">
              <a:avLst/>
            </a:prstGeom>
            <a:solidFill>
              <a:schemeClr val="folHlink">
                <a:alpha val="50195"/>
              </a:schemeClr>
            </a:solidFill>
            <a:ln w="9525">
              <a:solidFill>
                <a:schemeClr val="bg1"/>
              </a:solidFill>
              <a:round/>
              <a:headEnd/>
              <a:tailEnd/>
            </a:ln>
          </p:spPr>
          <p:txBody>
            <a:bodyPr wrap="none" lIns="93296" tIns="46648" rIns="93296" bIns="46648" anchor="ctr"/>
            <a:lstStyle>
              <a:lvl1pPr defTabSz="933450">
                <a:spcBef>
                  <a:spcPct val="20000"/>
                </a:spcBef>
                <a:buChar char="•"/>
                <a:defRPr sz="3200">
                  <a:solidFill>
                    <a:schemeClr val="tx1"/>
                  </a:solidFill>
                  <a:latin typeface="Times New Roman" panose="02020603050405020304" pitchFamily="18" charset="0"/>
                </a:defRPr>
              </a:lvl1pPr>
              <a:lvl2pPr marL="742950" indent="-285750" defTabSz="933450">
                <a:spcBef>
                  <a:spcPct val="20000"/>
                </a:spcBef>
                <a:buChar char="–"/>
                <a:defRPr sz="2800">
                  <a:solidFill>
                    <a:schemeClr val="tx1"/>
                  </a:solidFill>
                  <a:latin typeface="Times New Roman" panose="02020603050405020304" pitchFamily="18" charset="0"/>
                </a:defRPr>
              </a:lvl2pPr>
              <a:lvl3pPr marL="1143000" indent="-228600" defTabSz="933450">
                <a:spcBef>
                  <a:spcPct val="20000"/>
                </a:spcBef>
                <a:buChar char="•"/>
                <a:defRPr sz="2400">
                  <a:solidFill>
                    <a:schemeClr val="tx1"/>
                  </a:solidFill>
                  <a:latin typeface="Times New Roman" panose="02020603050405020304" pitchFamily="18" charset="0"/>
                </a:defRPr>
              </a:lvl3pPr>
              <a:lvl4pPr marL="1600200" indent="-228600" defTabSz="933450">
                <a:spcBef>
                  <a:spcPct val="20000"/>
                </a:spcBef>
                <a:buChar char="–"/>
                <a:defRPr sz="2000">
                  <a:solidFill>
                    <a:schemeClr val="tx1"/>
                  </a:solidFill>
                  <a:latin typeface="Times New Roman" panose="02020603050405020304" pitchFamily="18" charset="0"/>
                </a:defRPr>
              </a:lvl4pPr>
              <a:lvl5pPr marL="2057400" indent="-228600" defTabSz="933450">
                <a:spcBef>
                  <a:spcPct val="20000"/>
                </a:spcBef>
                <a:buChar char="»"/>
                <a:defRPr sz="2000">
                  <a:solidFill>
                    <a:schemeClr val="tx1"/>
                  </a:solidFill>
                  <a:latin typeface="Times New Roman" panose="02020603050405020304" pitchFamily="18" charset="0"/>
                </a:defRPr>
              </a:lvl5pPr>
              <a:lvl6pPr marL="25146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sl-SI" sz="1800">
                <a:latin typeface="Arial" panose="020B0604020202020204" pitchFamily="34" charset="0"/>
              </a:endParaRPr>
            </a:p>
          </p:txBody>
        </p:sp>
        <p:sp>
          <p:nvSpPr>
            <p:cNvPr id="10" name="Rectangle 10"/>
            <p:cNvSpPr>
              <a:spLocks noChangeArrowheads="1"/>
            </p:cNvSpPr>
            <p:nvPr/>
          </p:nvSpPr>
          <p:spPr bwMode="auto">
            <a:xfrm>
              <a:off x="2133" y="2638"/>
              <a:ext cx="172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Clr>
                  <a:schemeClr val="accent2"/>
                </a:buClr>
                <a:buSzPct val="125000"/>
                <a:buFont typeface="Wingdings" panose="05000000000000000000" pitchFamily="2" charset="2"/>
                <a:buNone/>
              </a:pPr>
              <a:r>
                <a:rPr lang="sl-SI" altLang="sl-SI" sz="1800">
                  <a:latin typeface="Verdana" panose="020B0604030504040204" pitchFamily="34" charset="0"/>
                </a:rPr>
                <a:t>Nevidno</a:t>
              </a:r>
              <a:r>
                <a:rPr lang="en-US" altLang="sl-SI" sz="1800">
                  <a:latin typeface="Verdana" panose="020B0604030504040204" pitchFamily="34" charset="0"/>
                </a:rPr>
                <a:t>:</a:t>
              </a:r>
            </a:p>
            <a:p>
              <a:pPr algn="ctr" eaLnBrk="1" hangingPunct="1">
                <a:lnSpc>
                  <a:spcPct val="90000"/>
                </a:lnSpc>
                <a:buClr>
                  <a:schemeClr val="accent2"/>
                </a:buClr>
                <a:buSzPct val="125000"/>
                <a:buFont typeface="Wingdings" panose="05000000000000000000" pitchFamily="2" charset="2"/>
                <a:buNone/>
              </a:pPr>
              <a:r>
                <a:rPr lang="sl-SI" altLang="sl-SI" sz="1800">
                  <a:latin typeface="Verdana" panose="020B0604030504040204" pitchFamily="34" charset="0"/>
                </a:rPr>
                <a:t>načela, kultura</a:t>
              </a:r>
              <a:endParaRPr lang="en-US" altLang="sl-SI" sz="1800">
                <a:latin typeface="Verdana" panose="020B0604030504040204" pitchFamily="34" charset="0"/>
              </a:endParaRPr>
            </a:p>
          </p:txBody>
        </p:sp>
      </p:grpSp>
      <p:sp>
        <p:nvSpPr>
          <p:cNvPr id="11" name="Oval 11"/>
          <p:cNvSpPr>
            <a:spLocks noChangeArrowheads="1"/>
          </p:cNvSpPr>
          <p:nvPr/>
        </p:nvSpPr>
        <p:spPr bwMode="auto">
          <a:xfrm>
            <a:off x="4366319" y="980926"/>
            <a:ext cx="3449638" cy="6445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296" tIns="46648" rIns="93296" bIns="46648" anchor="ctr"/>
          <a:lstStyle>
            <a:lvl1pPr defTabSz="933450">
              <a:spcBef>
                <a:spcPct val="20000"/>
              </a:spcBef>
              <a:buChar char="•"/>
              <a:defRPr sz="3200">
                <a:solidFill>
                  <a:schemeClr val="tx1"/>
                </a:solidFill>
                <a:latin typeface="Times New Roman" panose="02020603050405020304" pitchFamily="18" charset="0"/>
              </a:defRPr>
            </a:lvl1pPr>
            <a:lvl2pPr marL="742950" indent="-285750" defTabSz="933450">
              <a:spcBef>
                <a:spcPct val="20000"/>
              </a:spcBef>
              <a:buChar char="–"/>
              <a:defRPr sz="2800">
                <a:solidFill>
                  <a:schemeClr val="tx1"/>
                </a:solidFill>
                <a:latin typeface="Times New Roman" panose="02020603050405020304" pitchFamily="18" charset="0"/>
              </a:defRPr>
            </a:lvl2pPr>
            <a:lvl3pPr marL="1143000" indent="-228600" defTabSz="933450">
              <a:spcBef>
                <a:spcPct val="20000"/>
              </a:spcBef>
              <a:buChar char="•"/>
              <a:defRPr sz="2400">
                <a:solidFill>
                  <a:schemeClr val="tx1"/>
                </a:solidFill>
                <a:latin typeface="Times New Roman" panose="02020603050405020304" pitchFamily="18" charset="0"/>
              </a:defRPr>
            </a:lvl3pPr>
            <a:lvl4pPr marL="1600200" indent="-228600" defTabSz="933450">
              <a:spcBef>
                <a:spcPct val="20000"/>
              </a:spcBef>
              <a:buChar char="–"/>
              <a:defRPr sz="2000">
                <a:solidFill>
                  <a:schemeClr val="tx1"/>
                </a:solidFill>
                <a:latin typeface="Times New Roman" panose="02020603050405020304" pitchFamily="18" charset="0"/>
              </a:defRPr>
            </a:lvl4pPr>
            <a:lvl5pPr marL="2057400" indent="-228600" defTabSz="933450">
              <a:spcBef>
                <a:spcPct val="20000"/>
              </a:spcBef>
              <a:buChar char="»"/>
              <a:defRPr sz="2000">
                <a:solidFill>
                  <a:schemeClr val="tx1"/>
                </a:solidFill>
                <a:latin typeface="Times New Roman" panose="02020603050405020304" pitchFamily="18" charset="0"/>
              </a:defRPr>
            </a:lvl5pPr>
            <a:lvl6pPr marL="25146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33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sl-SI" sz="1800">
              <a:latin typeface="Arial" panose="020B0604020202020204" pitchFamily="34" charset="0"/>
            </a:endParaRPr>
          </a:p>
        </p:txBody>
      </p:sp>
      <p:sp>
        <p:nvSpPr>
          <p:cNvPr id="12" name="Rectangle 12"/>
          <p:cNvSpPr>
            <a:spLocks noChangeArrowheads="1"/>
          </p:cNvSpPr>
          <p:nvPr/>
        </p:nvSpPr>
        <p:spPr bwMode="auto">
          <a:xfrm>
            <a:off x="4512369" y="955526"/>
            <a:ext cx="32178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Clr>
                <a:schemeClr val="accent2"/>
              </a:buClr>
              <a:buSzPct val="125000"/>
              <a:buFont typeface="Wingdings" panose="05000000000000000000" pitchFamily="2" charset="2"/>
              <a:buNone/>
            </a:pPr>
            <a:r>
              <a:rPr lang="sl-SI" altLang="sl-SI" sz="1600" dirty="0">
                <a:latin typeface="Verdana" panose="020B0604030504040204" pitchFamily="34" charset="0"/>
              </a:rPr>
              <a:t>Vidno</a:t>
            </a:r>
            <a:r>
              <a:rPr lang="en-US" altLang="sl-SI" sz="1600" dirty="0">
                <a:latin typeface="Verdana" panose="020B0604030504040204" pitchFamily="34" charset="0"/>
              </a:rPr>
              <a:t>:</a:t>
            </a:r>
          </a:p>
          <a:p>
            <a:pPr algn="ctr" eaLnBrk="1" hangingPunct="1">
              <a:lnSpc>
                <a:spcPct val="90000"/>
              </a:lnSpc>
              <a:buClr>
                <a:schemeClr val="accent2"/>
              </a:buClr>
              <a:buSzPct val="125000"/>
              <a:buFont typeface="Wingdings" panose="05000000000000000000" pitchFamily="2" charset="2"/>
              <a:buNone/>
            </a:pPr>
            <a:r>
              <a:rPr lang="sl-SI" altLang="sl-SI" sz="1600" dirty="0">
                <a:latin typeface="Verdana" panose="020B0604030504040204" pitchFamily="34" charset="0"/>
              </a:rPr>
              <a:t>o</a:t>
            </a:r>
            <a:r>
              <a:rPr lang="sl-SI" altLang="sl-SI" sz="1600" dirty="0" smtClean="0">
                <a:latin typeface="Verdana" panose="020B0604030504040204" pitchFamily="34" charset="0"/>
              </a:rPr>
              <a:t>rodja</a:t>
            </a:r>
            <a:r>
              <a:rPr lang="sl-SI" altLang="sl-SI" sz="1600" dirty="0">
                <a:latin typeface="Verdana" panose="020B0604030504040204" pitchFamily="34" charset="0"/>
              </a:rPr>
              <a:t>, procesi, organizacija</a:t>
            </a:r>
            <a:endParaRPr lang="en-US" altLang="sl-SI" sz="1600" dirty="0">
              <a:latin typeface="Verdana" panose="020B0604030504040204" pitchFamily="34" charset="0"/>
            </a:endParaRPr>
          </a:p>
        </p:txBody>
      </p:sp>
      <p:sp>
        <p:nvSpPr>
          <p:cNvPr id="14" name="Rectangle 13"/>
          <p:cNvSpPr>
            <a:spLocks noChangeArrowheads="1"/>
          </p:cNvSpPr>
          <p:nvPr/>
        </p:nvSpPr>
        <p:spPr bwMode="auto">
          <a:xfrm>
            <a:off x="4798119" y="3789214"/>
            <a:ext cx="2592388"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sl-SI" altLang="sl-SI" sz="1600" dirty="0" smtClean="0">
                <a:solidFill>
                  <a:schemeClr val="bg1"/>
                </a:solidFill>
                <a:latin typeface="Verdana" panose="020B0604030504040204" pitchFamily="34" charset="0"/>
              </a:rPr>
              <a:t>Znanstveno </a:t>
            </a:r>
            <a:r>
              <a:rPr lang="sl-SI" altLang="sl-SI" sz="1600" dirty="0">
                <a:solidFill>
                  <a:schemeClr val="bg1"/>
                </a:solidFill>
                <a:latin typeface="Verdana" panose="020B0604030504040204" pitchFamily="34" charset="0"/>
              </a:rPr>
              <a:t>reševanje </a:t>
            </a:r>
            <a:r>
              <a:rPr lang="sl-SI" altLang="sl-SI" sz="1600" dirty="0" smtClean="0">
                <a:solidFill>
                  <a:schemeClr val="bg1"/>
                </a:solidFill>
                <a:latin typeface="Verdana" panose="020B0604030504040204" pitchFamily="34" charset="0"/>
              </a:rPr>
              <a:t>problemov</a:t>
            </a:r>
            <a:r>
              <a:rPr lang="sl-SI" altLang="sl-SI" sz="1600" dirty="0">
                <a:solidFill>
                  <a:schemeClr val="bg1"/>
                </a:solidFill>
                <a:latin typeface="Verdana" panose="020B0604030504040204" pitchFamily="34" charset="0"/>
              </a:rPr>
              <a:t>:</a:t>
            </a:r>
            <a:r>
              <a:rPr lang="en-US" altLang="sl-SI" sz="1600" dirty="0" smtClean="0">
                <a:solidFill>
                  <a:schemeClr val="bg1"/>
                </a:solidFill>
                <a:latin typeface="Verdana" panose="020B0604030504040204" pitchFamily="34" charset="0"/>
              </a:rPr>
              <a:t> </a:t>
            </a:r>
            <a:r>
              <a:rPr lang="sl-SI" altLang="sl-SI" sz="1600" dirty="0" smtClean="0">
                <a:solidFill>
                  <a:schemeClr val="bg1"/>
                </a:solidFill>
                <a:latin typeface="Verdana" panose="020B0604030504040204" pitchFamily="34" charset="0"/>
              </a:rPr>
              <a:t>podatki </a:t>
            </a:r>
            <a:r>
              <a:rPr lang="sl-SI" altLang="sl-SI" sz="1600" dirty="0">
                <a:solidFill>
                  <a:schemeClr val="bg1"/>
                </a:solidFill>
                <a:latin typeface="Verdana" panose="020B0604030504040204" pitchFamily="34" charset="0"/>
              </a:rPr>
              <a:t>in dejstva</a:t>
            </a:r>
            <a:endParaRPr lang="en-US" altLang="sl-SI" sz="1600" dirty="0">
              <a:solidFill>
                <a:schemeClr val="bg1"/>
              </a:solidFill>
              <a:latin typeface="Verdana" panose="020B0604030504040204" pitchFamily="34" charset="0"/>
            </a:endParaRPr>
          </a:p>
        </p:txBody>
      </p:sp>
      <p:sp>
        <p:nvSpPr>
          <p:cNvPr id="15" name="Rectangle 14"/>
          <p:cNvSpPr>
            <a:spLocks noChangeArrowheads="1"/>
          </p:cNvSpPr>
          <p:nvPr/>
        </p:nvSpPr>
        <p:spPr bwMode="auto">
          <a:xfrm>
            <a:off x="1762472" y="3236041"/>
            <a:ext cx="1656631"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sl-SI" altLang="sl-SI" sz="1600" dirty="0" smtClean="0">
                <a:solidFill>
                  <a:schemeClr val="bg1"/>
                </a:solidFill>
                <a:latin typeface="Verdana" panose="020B0604030504040204" pitchFamily="34" charset="0"/>
              </a:rPr>
              <a:t>Nenehno prizadevanje za popolnost</a:t>
            </a:r>
            <a:endParaRPr lang="en-US" altLang="sl-SI" sz="1600" dirty="0">
              <a:solidFill>
                <a:schemeClr val="bg1"/>
              </a:solidFill>
              <a:latin typeface="Verdana" panose="020B0604030504040204" pitchFamily="34" charset="0"/>
            </a:endParaRPr>
          </a:p>
        </p:txBody>
      </p:sp>
      <p:sp>
        <p:nvSpPr>
          <p:cNvPr id="16" name="Rectangle 15"/>
          <p:cNvSpPr>
            <a:spLocks noChangeArrowheads="1"/>
          </p:cNvSpPr>
          <p:nvPr/>
        </p:nvSpPr>
        <p:spPr bwMode="auto">
          <a:xfrm>
            <a:off x="4275841" y="4671290"/>
            <a:ext cx="1674555"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sl-SI" altLang="sl-SI" sz="1600" dirty="0" smtClean="0">
                <a:solidFill>
                  <a:schemeClr val="bg1"/>
                </a:solidFill>
                <a:latin typeface="Verdana" panose="020B0604030504040204" pitchFamily="34" charset="0"/>
              </a:rPr>
              <a:t>Planiranje celotnega življenjskega cikla produkta</a:t>
            </a:r>
            <a:endParaRPr lang="en-US" altLang="sl-SI" sz="1600" dirty="0">
              <a:solidFill>
                <a:schemeClr val="bg1"/>
              </a:solidFill>
              <a:latin typeface="Verdana" panose="020B0604030504040204" pitchFamily="34" charset="0"/>
            </a:endParaRPr>
          </a:p>
        </p:txBody>
      </p:sp>
      <p:sp>
        <p:nvSpPr>
          <p:cNvPr id="17" name="Rectangle 16"/>
          <p:cNvSpPr>
            <a:spLocks noChangeArrowheads="1"/>
          </p:cNvSpPr>
          <p:nvPr/>
        </p:nvSpPr>
        <p:spPr bwMode="auto">
          <a:xfrm>
            <a:off x="1762472" y="4606952"/>
            <a:ext cx="2133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en-US" altLang="sl-SI" sz="1600" dirty="0">
                <a:solidFill>
                  <a:schemeClr val="bg1"/>
                </a:solidFill>
                <a:latin typeface="Verdana" panose="020B0604030504040204" pitchFamily="34" charset="0"/>
              </a:rPr>
              <a:t>“</a:t>
            </a:r>
            <a:r>
              <a:rPr lang="sl-SI" altLang="sl-SI" sz="1600" dirty="0">
                <a:solidFill>
                  <a:schemeClr val="bg1"/>
                </a:solidFill>
                <a:latin typeface="Verdana" panose="020B0604030504040204" pitchFamily="34" charset="0"/>
              </a:rPr>
              <a:t>Vodja je trener” in tisti, ki razvija talente</a:t>
            </a:r>
            <a:endParaRPr lang="en-US" altLang="sl-SI" sz="1600" dirty="0">
              <a:solidFill>
                <a:schemeClr val="bg1"/>
              </a:solidFill>
              <a:latin typeface="Verdana" panose="020B0604030504040204" pitchFamily="34" charset="0"/>
            </a:endParaRPr>
          </a:p>
        </p:txBody>
      </p:sp>
      <p:sp>
        <p:nvSpPr>
          <p:cNvPr id="18" name="Rectangle 17"/>
          <p:cNvSpPr>
            <a:spLocks noChangeArrowheads="1"/>
          </p:cNvSpPr>
          <p:nvPr/>
        </p:nvSpPr>
        <p:spPr bwMode="auto">
          <a:xfrm>
            <a:off x="8614692" y="3317633"/>
            <a:ext cx="173196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sl-SI" altLang="sl-SI" sz="1600" dirty="0" smtClean="0">
                <a:solidFill>
                  <a:schemeClr val="bg1"/>
                </a:solidFill>
                <a:latin typeface="Verdana" panose="020B0604030504040204" pitchFamily="34" charset="0"/>
              </a:rPr>
              <a:t>Usmeritev na</a:t>
            </a:r>
            <a:r>
              <a:rPr lang="sl-SI" altLang="sl-SI" sz="1400" dirty="0" smtClean="0">
                <a:solidFill>
                  <a:schemeClr val="bg1"/>
                </a:solidFill>
                <a:latin typeface="Verdana" panose="020B0604030504040204" pitchFamily="34" charset="0"/>
              </a:rPr>
              <a:t> </a:t>
            </a:r>
            <a:r>
              <a:rPr lang="sl-SI" altLang="sl-SI" sz="1600" dirty="0">
                <a:solidFill>
                  <a:schemeClr val="bg1"/>
                </a:solidFill>
                <a:latin typeface="Verdana" panose="020B0604030504040204" pitchFamily="34" charset="0"/>
              </a:rPr>
              <a:t>kupca</a:t>
            </a:r>
            <a:endParaRPr lang="en-US" altLang="sl-SI" sz="1600" dirty="0">
              <a:solidFill>
                <a:schemeClr val="bg1"/>
              </a:solidFill>
              <a:latin typeface="Verdana" panose="020B0604030504040204" pitchFamily="34" charset="0"/>
            </a:endParaRPr>
          </a:p>
        </p:txBody>
      </p:sp>
      <p:sp>
        <p:nvSpPr>
          <p:cNvPr id="19" name="Rectangle 18"/>
          <p:cNvSpPr>
            <a:spLocks noChangeArrowheads="1"/>
          </p:cNvSpPr>
          <p:nvPr/>
        </p:nvSpPr>
        <p:spPr bwMode="auto">
          <a:xfrm>
            <a:off x="6552288" y="4905117"/>
            <a:ext cx="2252663"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en-US" altLang="sl-SI" sz="1600" dirty="0">
                <a:solidFill>
                  <a:schemeClr val="bg1"/>
                </a:solidFill>
                <a:latin typeface="Verdana" panose="020B0604030504040204" pitchFamily="34" charset="0"/>
              </a:rPr>
              <a:t>“</a:t>
            </a:r>
            <a:r>
              <a:rPr lang="sl-SI" altLang="sl-SI" sz="1600" dirty="0" smtClean="0">
                <a:solidFill>
                  <a:schemeClr val="bg1"/>
                </a:solidFill>
                <a:latin typeface="Verdana" panose="020B0604030504040204" pitchFamily="34" charset="0"/>
              </a:rPr>
              <a:t>Odlično </a:t>
            </a:r>
            <a:r>
              <a:rPr lang="sl-SI" altLang="sl-SI" sz="1600" dirty="0">
                <a:solidFill>
                  <a:schemeClr val="bg1"/>
                </a:solidFill>
                <a:latin typeface="Verdana" panose="020B0604030504040204" pitchFamily="34" charset="0"/>
              </a:rPr>
              <a:t>partnerstvo” z vsemi deležniki</a:t>
            </a:r>
            <a:endParaRPr lang="en-US" altLang="sl-SI" sz="1600" dirty="0">
              <a:solidFill>
                <a:schemeClr val="bg1"/>
              </a:solidFill>
              <a:latin typeface="Verdana" panose="020B0604030504040204" pitchFamily="34" charset="0"/>
            </a:endParaRPr>
          </a:p>
        </p:txBody>
      </p:sp>
      <p:sp>
        <p:nvSpPr>
          <p:cNvPr id="20" name="Rectangle 19"/>
          <p:cNvSpPr>
            <a:spLocks noChangeArrowheads="1"/>
          </p:cNvSpPr>
          <p:nvPr/>
        </p:nvSpPr>
        <p:spPr bwMode="auto">
          <a:xfrm>
            <a:off x="7730232" y="2267250"/>
            <a:ext cx="1411386"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44463" indent="-144463" defTabSz="895350">
              <a:spcBef>
                <a:spcPct val="20000"/>
              </a:spcBef>
              <a:buChar char="•"/>
              <a:defRPr sz="3200">
                <a:solidFill>
                  <a:schemeClr val="tx1"/>
                </a:solidFill>
                <a:latin typeface="Times New Roman" panose="02020603050405020304" pitchFamily="18" charset="0"/>
              </a:defRPr>
            </a:lvl1pPr>
            <a:lvl2pPr marL="742950" indent="-285750" defTabSz="895350">
              <a:spcBef>
                <a:spcPct val="20000"/>
              </a:spcBef>
              <a:buChar char="–"/>
              <a:defRPr sz="2800">
                <a:solidFill>
                  <a:schemeClr val="tx1"/>
                </a:solidFill>
                <a:latin typeface="Times New Roman" panose="02020603050405020304" pitchFamily="18" charset="0"/>
              </a:defRPr>
            </a:lvl2pPr>
            <a:lvl3pPr marL="1143000" indent="-228600" defTabSz="895350">
              <a:spcBef>
                <a:spcPct val="20000"/>
              </a:spcBef>
              <a:buChar char="•"/>
              <a:defRPr sz="2400">
                <a:solidFill>
                  <a:schemeClr val="tx1"/>
                </a:solidFill>
                <a:latin typeface="Times New Roman" panose="02020603050405020304" pitchFamily="18" charset="0"/>
              </a:defRPr>
            </a:lvl3pPr>
            <a:lvl4pPr marL="1600200" indent="-228600" defTabSz="895350">
              <a:spcBef>
                <a:spcPct val="20000"/>
              </a:spcBef>
              <a:buChar char="–"/>
              <a:defRPr sz="2000">
                <a:solidFill>
                  <a:schemeClr val="tx1"/>
                </a:solidFill>
                <a:latin typeface="Times New Roman" panose="02020603050405020304" pitchFamily="18" charset="0"/>
              </a:defRPr>
            </a:lvl4pPr>
            <a:lvl5pPr marL="2057400" indent="-228600" defTabSz="895350">
              <a:spcBef>
                <a:spcPct val="20000"/>
              </a:spcBef>
              <a:buChar char="»"/>
              <a:defRPr sz="2000">
                <a:solidFill>
                  <a:schemeClr val="tx1"/>
                </a:solidFill>
                <a:latin typeface="Times New Roman" panose="02020603050405020304" pitchFamily="18" charset="0"/>
              </a:defRPr>
            </a:lvl5pPr>
            <a:lvl6pPr marL="25146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953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chemeClr val="accent2"/>
              </a:buClr>
              <a:buSzPct val="125000"/>
              <a:buFont typeface="Wingdings" panose="05000000000000000000" pitchFamily="2" charset="2"/>
              <a:buNone/>
            </a:pPr>
            <a:r>
              <a:rPr lang="sl-SI" altLang="sl-SI" sz="1600" dirty="0">
                <a:latin typeface="Verdana" panose="020B0604030504040204" pitchFamily="34" charset="0"/>
              </a:rPr>
              <a:t>Takojšen </a:t>
            </a:r>
            <a:r>
              <a:rPr lang="sl-SI" altLang="sl-SI" sz="1600" dirty="0" smtClean="0">
                <a:latin typeface="Verdana" panose="020B0604030504040204" pitchFamily="34" charset="0"/>
              </a:rPr>
              <a:t>odziv </a:t>
            </a:r>
            <a:r>
              <a:rPr lang="sl-SI" altLang="sl-SI" sz="1600" dirty="0">
                <a:latin typeface="Verdana" panose="020B0604030504040204" pitchFamily="34" charset="0"/>
              </a:rPr>
              <a:t>na </a:t>
            </a:r>
            <a:r>
              <a:rPr lang="sl-SI" altLang="sl-SI" sz="1600" dirty="0" smtClean="0">
                <a:latin typeface="Verdana" panose="020B0604030504040204" pitchFamily="34" charset="0"/>
              </a:rPr>
              <a:t>odstopanja</a:t>
            </a:r>
            <a:endParaRPr lang="en-US" altLang="sl-SI" sz="1600" dirty="0">
              <a:latin typeface="Verdana" panose="020B0604030504040204" pitchFamily="34" charset="0"/>
            </a:endParaRPr>
          </a:p>
        </p:txBody>
      </p:sp>
      <p:sp>
        <p:nvSpPr>
          <p:cNvPr id="21" name="Rectangle 20"/>
          <p:cNvSpPr>
            <a:spLocks noChangeArrowheads="1"/>
          </p:cNvSpPr>
          <p:nvPr/>
        </p:nvSpPr>
        <p:spPr bwMode="auto">
          <a:xfrm>
            <a:off x="1269876" y="-209406"/>
            <a:ext cx="8316416" cy="989513"/>
          </a:xfrm>
          <a:prstGeom prst="rect">
            <a:avLst/>
          </a:prstGeom>
        </p:spPr>
        <p:txBody>
          <a:bodyPr vert="horz" lIns="91440" tIns="45720" rIns="91440" bIns="45720" rtlCol="0" anchor="b">
            <a:normAutofit/>
          </a:bodyPr>
          <a:lstStyle/>
          <a:p>
            <a:pPr>
              <a:lnSpc>
                <a:spcPct val="90000"/>
              </a:lnSpc>
              <a:spcBef>
                <a:spcPct val="0"/>
              </a:spcBef>
            </a:pPr>
            <a:r>
              <a:rPr lang="sl-SI" sz="2800" b="1" cap="all" dirty="0" smtClean="0">
                <a:solidFill>
                  <a:schemeClr val="tx1">
                    <a:lumMod val="50000"/>
                  </a:schemeClr>
                </a:solidFill>
                <a:latin typeface="+mj-lt"/>
                <a:ea typeface="+mj-ea"/>
                <a:cs typeface="+mj-cs"/>
              </a:rPr>
              <a:t>USMERITVE VITKEGA STALNEGA IZBOLJŠEVANJA</a:t>
            </a:r>
            <a:endParaRPr lang="sl-SI" sz="2800" b="1" cap="all" dirty="0">
              <a:solidFill>
                <a:schemeClr val="tx1">
                  <a:lumMod val="50000"/>
                </a:schemeClr>
              </a:solidFill>
              <a:latin typeface="+mj-lt"/>
              <a:ea typeface="+mj-ea"/>
              <a:cs typeface="+mj-cs"/>
            </a:endParaRPr>
          </a:p>
        </p:txBody>
      </p:sp>
    </p:spTree>
    <p:extLst>
      <p:ext uri="{BB962C8B-B14F-4D97-AF65-F5344CB8AC3E}">
        <p14:creationId xmlns:p14="http://schemas.microsoft.com/office/powerpoint/2010/main" val="387679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0</TotalTime>
  <Words>936</Words>
  <Application>Microsoft Office PowerPoint</Application>
  <PresentationFormat>Custom</PresentationFormat>
  <Paragraphs>136</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vt:lpstr>
      <vt:lpstr>Calibri</vt:lpstr>
      <vt:lpstr>Century Gothic</vt:lpstr>
      <vt:lpstr>Tahoma</vt:lpstr>
      <vt:lpstr>Times New Roman</vt:lpstr>
      <vt:lpstr>Verdana</vt:lpstr>
      <vt:lpstr>Wingdings</vt:lpstr>
      <vt:lpstr>Continental Europe 16x9</vt:lpstr>
      <vt:lpstr>ŠtudijSKI PROGRAM 1 in 2 stopnje  INŽENIRING POSLOVNIH SISTEMOV KAJ ŠTUDIRAM IN KAKO POTEKA ŠTUDIJ</vt:lpstr>
      <vt:lpstr>PowerPoint Presentation</vt:lpstr>
      <vt:lpstr>transformacija PODJETJA</vt:lpstr>
      <vt:lpstr>PowerPoint Presentation</vt:lpstr>
      <vt:lpstr>ŠTUDIRAMO PRISTOPE, METODE, ORODJA ZA BOLJŠE POSLOVANJE PODJETIJ</vt:lpstr>
      <vt:lpstr>PowerPoint Presentation</vt:lpstr>
      <vt:lpstr>PowerPoint Presentation</vt:lpstr>
      <vt:lpstr>PowerPoint Presentation</vt:lpstr>
      <vt:lpstr>PowerPoint Presentation</vt:lpstr>
      <vt:lpstr>KAKO POTEKA ŠTUDIJ na programu INŽENIRING POSLOVNIH SISTEMOV</vt:lpstr>
      <vt:lpstr>PowerPoint Presentation</vt:lpstr>
      <vt:lpstr>PowerPoint Presentation</vt:lpstr>
      <vt:lpstr>PowerPoint Presentation</vt:lpstr>
      <vt:lpstr>VTISI ŠTUDENTOV O ŠTUDIJU NA PROGRAMU INŽENIRING POSLOVNIH SISTEMOV</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2013-12-08T15:38:41Z</dcterms:created>
  <dcterms:modified xsi:type="dcterms:W3CDTF">2017-08-23T06:44:37Z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